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4"/>
  </p:notesMasterIdLst>
  <p:sldIdLst>
    <p:sldId id="278" r:id="rId2"/>
    <p:sldId id="256" r:id="rId3"/>
    <p:sldId id="258" r:id="rId4"/>
    <p:sldId id="294" r:id="rId5"/>
    <p:sldId id="259" r:id="rId6"/>
    <p:sldId id="260" r:id="rId7"/>
    <p:sldId id="261" r:id="rId8"/>
    <p:sldId id="262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6" r:id="rId19"/>
    <p:sldId id="290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292" r:id="rId31"/>
    <p:sldId id="279" r:id="rId32"/>
    <p:sldId id="293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2574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психолого-педагогические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кадровые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материально-технические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финансовые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развивающая предметно-пространственная среда</a:t>
          </a:r>
          <a:endParaRPr lang="ru-RU" sz="2400" b="1" dirty="0">
            <a:solidFill>
              <a:schemeClr val="tx1"/>
            </a:solidFill>
          </a:endParaRPr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 custLinFactNeighborY="-80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LinFactNeighborX="-13194" custLinFactNeighborY="-190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Y="-36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57CE3E-A3DE-4927-9DEA-C299285F2B9E}" type="presOf" srcId="{7DC315D4-CF6A-4FD0-9BD4-74329BDFD2E4}" destId="{61AE2133-6DD3-4D37-9B8D-D678BC651EAC}" srcOrd="1" destOrd="0" presId="urn:microsoft.com/office/officeart/2005/8/layout/list1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C1B0BE41-273C-4CC0-953B-7E3BE612B948}" type="presOf" srcId="{EF101EA2-D3EF-4F9A-B170-673B13B2AB99}" destId="{E4CDCD51-55B5-47A8-A21F-2E13C8497BDF}" srcOrd="0" destOrd="0" presId="urn:microsoft.com/office/officeart/2005/8/layout/list1"/>
    <dgm:cxn modelId="{96DF6193-9C14-4D69-AD18-08609154EEDB}" type="presOf" srcId="{CDBA3C88-BD9A-45C0-AE92-37C296F66ACB}" destId="{28DD7763-6CEC-4AA4-AD7D-F789D9DAD30D}" srcOrd="0" destOrd="0" presId="urn:microsoft.com/office/officeart/2005/8/layout/list1"/>
    <dgm:cxn modelId="{6B699A2C-6AF1-4F54-A689-DE9BC4E3822E}" type="presOf" srcId="{EA99C889-C3C4-4DA2-95A7-54DE057BCAB6}" destId="{E9BD361F-BD60-461F-8D02-5C93E37A8958}" srcOrd="0" destOrd="0" presId="urn:microsoft.com/office/officeart/2005/8/layout/list1"/>
    <dgm:cxn modelId="{C41042F7-BFB7-4171-9043-E10481E086CE}" type="presOf" srcId="{7EE43911-8834-4449-9A1A-2168EA05DEF5}" destId="{A86B5035-7A6C-46E1-9C99-4C9553F2AF05}" srcOrd="0" destOrd="0" presId="urn:microsoft.com/office/officeart/2005/8/layout/list1"/>
    <dgm:cxn modelId="{81EEBD12-7EEB-464C-8E32-77B8D156097F}" type="presOf" srcId="{DBEB36B6-DE6B-478C-9480-55DFD5B44D03}" destId="{89EDEAD9-DA62-45D3-9EE4-54C18FFE8251}" srcOrd="1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04F6F0EF-82A7-4BE7-A95C-4D7250E580FB}" type="presOf" srcId="{DBEB36B6-DE6B-478C-9480-55DFD5B44D03}" destId="{90ECB009-2161-4FCE-BDBD-5D422FF9BD8B}" srcOrd="0" destOrd="0" presId="urn:microsoft.com/office/officeart/2005/8/layout/list1"/>
    <dgm:cxn modelId="{1AE541D6-5108-4C82-BD4A-D8EAD2D972BF}" type="presOf" srcId="{EF101EA2-D3EF-4F9A-B170-673B13B2AB99}" destId="{6BB609BF-E19A-4E75-9CAA-6CFD4D46966B}" srcOrd="1" destOrd="0" presId="urn:microsoft.com/office/officeart/2005/8/layout/list1"/>
    <dgm:cxn modelId="{E3C2B0F2-B0C8-42DC-A8CC-B39810053475}" type="presOf" srcId="{7DC315D4-CF6A-4FD0-9BD4-74329BDFD2E4}" destId="{BDA33F08-5B65-4C8A-B073-98578CAD4843}" srcOrd="0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36548A53-ADAF-4E91-8070-90EB3026BA4D}" type="presOf" srcId="{EA99C889-C3C4-4DA2-95A7-54DE057BCAB6}" destId="{B74C86A2-E452-4D24-B72C-68181FD0FBC5}" srcOrd="1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730389AB-97AC-49B6-85A1-C1DDD5969F5E}" type="presOf" srcId="{CDBA3C88-BD9A-45C0-AE92-37C296F66ACB}" destId="{B021F2BB-6371-4D24-BBDB-008A4F739364}" srcOrd="1" destOrd="0" presId="urn:microsoft.com/office/officeart/2005/8/layout/list1"/>
    <dgm:cxn modelId="{A1CDB909-758B-4A84-9906-47DC9313BE1E}" type="presParOf" srcId="{A86B5035-7A6C-46E1-9C99-4C9553F2AF05}" destId="{E2830A46-1D5E-471C-AD50-9D2FD3E5F309}" srcOrd="0" destOrd="0" presId="urn:microsoft.com/office/officeart/2005/8/layout/list1"/>
    <dgm:cxn modelId="{45AAEFFE-8F35-434C-ACD1-2B60BF982C7F}" type="presParOf" srcId="{E2830A46-1D5E-471C-AD50-9D2FD3E5F309}" destId="{E9BD361F-BD60-461F-8D02-5C93E37A8958}" srcOrd="0" destOrd="0" presId="urn:microsoft.com/office/officeart/2005/8/layout/list1"/>
    <dgm:cxn modelId="{1786262E-AE54-4F08-86D8-D9126B88C268}" type="presParOf" srcId="{E2830A46-1D5E-471C-AD50-9D2FD3E5F309}" destId="{B74C86A2-E452-4D24-B72C-68181FD0FBC5}" srcOrd="1" destOrd="0" presId="urn:microsoft.com/office/officeart/2005/8/layout/list1"/>
    <dgm:cxn modelId="{1C84B0E7-C2D9-455E-B19C-024B22F69F15}" type="presParOf" srcId="{A86B5035-7A6C-46E1-9C99-4C9553F2AF05}" destId="{BBA5896B-DBA9-4BE7-AA19-5F1A80788BD2}" srcOrd="1" destOrd="0" presId="urn:microsoft.com/office/officeart/2005/8/layout/list1"/>
    <dgm:cxn modelId="{9822F13C-6A13-4266-8371-168BC2CE8769}" type="presParOf" srcId="{A86B5035-7A6C-46E1-9C99-4C9553F2AF05}" destId="{2693B1DE-1574-44DE-A6BD-2F47FFF4894F}" srcOrd="2" destOrd="0" presId="urn:microsoft.com/office/officeart/2005/8/layout/list1"/>
    <dgm:cxn modelId="{705295BA-6C4D-4E01-87EC-968F8EFC2029}" type="presParOf" srcId="{A86B5035-7A6C-46E1-9C99-4C9553F2AF05}" destId="{1016CE63-0B6F-4F4D-9DD6-0153E55832E3}" srcOrd="3" destOrd="0" presId="urn:microsoft.com/office/officeart/2005/8/layout/list1"/>
    <dgm:cxn modelId="{A86D2980-788B-4170-9F9A-5EDC92CD2B92}" type="presParOf" srcId="{A86B5035-7A6C-46E1-9C99-4C9553F2AF05}" destId="{0C8BB5D9-3B37-4208-B858-C70CBA2250BE}" srcOrd="4" destOrd="0" presId="urn:microsoft.com/office/officeart/2005/8/layout/list1"/>
    <dgm:cxn modelId="{45A9A9DE-B055-4715-B5B8-45CE0F5D9D54}" type="presParOf" srcId="{0C8BB5D9-3B37-4208-B858-C70CBA2250BE}" destId="{90ECB009-2161-4FCE-BDBD-5D422FF9BD8B}" srcOrd="0" destOrd="0" presId="urn:microsoft.com/office/officeart/2005/8/layout/list1"/>
    <dgm:cxn modelId="{39E85C8C-0FEC-4C19-B7BD-4D2FEC45F933}" type="presParOf" srcId="{0C8BB5D9-3B37-4208-B858-C70CBA2250BE}" destId="{89EDEAD9-DA62-45D3-9EE4-54C18FFE8251}" srcOrd="1" destOrd="0" presId="urn:microsoft.com/office/officeart/2005/8/layout/list1"/>
    <dgm:cxn modelId="{158C15FC-8FBE-4792-BDEA-8E6150A2FA37}" type="presParOf" srcId="{A86B5035-7A6C-46E1-9C99-4C9553F2AF05}" destId="{D6F2A3B7-9339-4141-9FE7-8A47E56DF203}" srcOrd="5" destOrd="0" presId="urn:microsoft.com/office/officeart/2005/8/layout/list1"/>
    <dgm:cxn modelId="{7A0A8CB4-DBA2-4034-B11B-CE14780E7B1D}" type="presParOf" srcId="{A86B5035-7A6C-46E1-9C99-4C9553F2AF05}" destId="{339E794D-6153-47BC-BF1A-65FD64E78766}" srcOrd="6" destOrd="0" presId="urn:microsoft.com/office/officeart/2005/8/layout/list1"/>
    <dgm:cxn modelId="{0B46A03C-3D9C-40CE-B303-BFECFD936979}" type="presParOf" srcId="{A86B5035-7A6C-46E1-9C99-4C9553F2AF05}" destId="{64E10F49-5A94-461C-9370-D25C93396E11}" srcOrd="7" destOrd="0" presId="urn:microsoft.com/office/officeart/2005/8/layout/list1"/>
    <dgm:cxn modelId="{6D9EF16D-F80B-4ED4-9C64-DE85F4D6FAEF}" type="presParOf" srcId="{A86B5035-7A6C-46E1-9C99-4C9553F2AF05}" destId="{09054E1E-F69E-4A64-A01E-348F9071F812}" srcOrd="8" destOrd="0" presId="urn:microsoft.com/office/officeart/2005/8/layout/list1"/>
    <dgm:cxn modelId="{907CCEF8-81AA-490D-A4B1-C7392BB671D9}" type="presParOf" srcId="{09054E1E-F69E-4A64-A01E-348F9071F812}" destId="{E4CDCD51-55B5-47A8-A21F-2E13C8497BDF}" srcOrd="0" destOrd="0" presId="urn:microsoft.com/office/officeart/2005/8/layout/list1"/>
    <dgm:cxn modelId="{D5A8A2A1-A9FF-4181-9A52-AA46B7A461C8}" type="presParOf" srcId="{09054E1E-F69E-4A64-A01E-348F9071F812}" destId="{6BB609BF-E19A-4E75-9CAA-6CFD4D46966B}" srcOrd="1" destOrd="0" presId="urn:microsoft.com/office/officeart/2005/8/layout/list1"/>
    <dgm:cxn modelId="{44D62BD5-EBAF-4CEE-8A3A-EA57BCAF4900}" type="presParOf" srcId="{A86B5035-7A6C-46E1-9C99-4C9553F2AF05}" destId="{B7CBAAE1-199A-459F-973F-521F138BF836}" srcOrd="9" destOrd="0" presId="urn:microsoft.com/office/officeart/2005/8/layout/list1"/>
    <dgm:cxn modelId="{0B5BEDCA-3222-4E03-B079-170546A1F040}" type="presParOf" srcId="{A86B5035-7A6C-46E1-9C99-4C9553F2AF05}" destId="{04D2C57B-622B-4C5B-8CCA-4660D597A0BA}" srcOrd="10" destOrd="0" presId="urn:microsoft.com/office/officeart/2005/8/layout/list1"/>
    <dgm:cxn modelId="{3D38063D-0E77-4712-AC88-DDB32F2FFFF2}" type="presParOf" srcId="{A86B5035-7A6C-46E1-9C99-4C9553F2AF05}" destId="{C9F81653-3F54-4E81-9FED-4F9CE518127D}" srcOrd="11" destOrd="0" presId="urn:microsoft.com/office/officeart/2005/8/layout/list1"/>
    <dgm:cxn modelId="{AB841E14-8FB7-48C6-A791-9943D6389762}" type="presParOf" srcId="{A86B5035-7A6C-46E1-9C99-4C9553F2AF05}" destId="{E5B3F690-BD14-43F6-AE30-186B7E0D25FB}" srcOrd="12" destOrd="0" presId="urn:microsoft.com/office/officeart/2005/8/layout/list1"/>
    <dgm:cxn modelId="{E4EC1050-B550-4217-9AA2-A346EA5CF00D}" type="presParOf" srcId="{E5B3F690-BD14-43F6-AE30-186B7E0D25FB}" destId="{BDA33F08-5B65-4C8A-B073-98578CAD4843}" srcOrd="0" destOrd="0" presId="urn:microsoft.com/office/officeart/2005/8/layout/list1"/>
    <dgm:cxn modelId="{90DF0F43-209A-4AD7-A1F3-C8162D36A86B}" type="presParOf" srcId="{E5B3F690-BD14-43F6-AE30-186B7E0D25FB}" destId="{61AE2133-6DD3-4D37-9B8D-D678BC651EAC}" srcOrd="1" destOrd="0" presId="urn:microsoft.com/office/officeart/2005/8/layout/list1"/>
    <dgm:cxn modelId="{075BBDAF-EAEF-4F47-9FE6-B4E64872299C}" type="presParOf" srcId="{A86B5035-7A6C-46E1-9C99-4C9553F2AF05}" destId="{31882555-46A2-4F35-AB2A-0BEBCFC79D60}" srcOrd="13" destOrd="0" presId="urn:microsoft.com/office/officeart/2005/8/layout/list1"/>
    <dgm:cxn modelId="{1986CE21-1118-498D-A045-A8BE14640023}" type="presParOf" srcId="{A86B5035-7A6C-46E1-9C99-4C9553F2AF05}" destId="{8D2482DD-1B0E-4A2B-BD55-FDD87F017E76}" srcOrd="14" destOrd="0" presId="urn:microsoft.com/office/officeart/2005/8/layout/list1"/>
    <dgm:cxn modelId="{4A803031-3C1D-4D97-9000-5E8282748931}" type="presParOf" srcId="{A86B5035-7A6C-46E1-9C99-4C9553F2AF05}" destId="{A81EEA68-2003-4581-B589-2A3BED8B8090}" srcOrd="15" destOrd="0" presId="urn:microsoft.com/office/officeart/2005/8/layout/list1"/>
    <dgm:cxn modelId="{57DA493E-D5A8-4751-83A6-13C64E22B342}" type="presParOf" srcId="{A86B5035-7A6C-46E1-9C99-4C9553F2AF05}" destId="{7F579C94-9A29-45BC-8277-1799C24D2398}" srcOrd="16" destOrd="0" presId="urn:microsoft.com/office/officeart/2005/8/layout/list1"/>
    <dgm:cxn modelId="{02A1AB9F-581D-4DCD-A9F0-1DB6298AC81B}" type="presParOf" srcId="{7F579C94-9A29-45BC-8277-1799C24D2398}" destId="{28DD7763-6CEC-4AA4-AD7D-F789D9DAD30D}" srcOrd="0" destOrd="0" presId="urn:microsoft.com/office/officeart/2005/8/layout/list1"/>
    <dgm:cxn modelId="{87EEAD33-C258-45BA-A61D-05B27CCF8BF5}" type="presParOf" srcId="{7F579C94-9A29-45BC-8277-1799C24D2398}" destId="{B021F2BB-6371-4D24-BBDB-008A4F739364}" srcOrd="1" destOrd="0" presId="urn:microsoft.com/office/officeart/2005/8/layout/list1"/>
    <dgm:cxn modelId="{30782F69-6337-4C3A-9DEB-49792F2CF14A}" type="presParOf" srcId="{A86B5035-7A6C-46E1-9C99-4C9553F2AF05}" destId="{EE855BD6-9B04-4D92-AC00-279C82350E27}" srcOrd="17" destOrd="0" presId="urn:microsoft.com/office/officeart/2005/8/layout/list1"/>
    <dgm:cxn modelId="{85BC918D-73DB-422C-B612-8D98348C5B50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C465E5-1272-4019-9338-7E807A9CB8E6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8475EF8-D1A8-4E67-A947-1369087073AD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РЕАЛИЗАЦИЮ ПРОГРАММЫ</a:t>
          </a:r>
          <a:endParaRPr lang="ru-RU" sz="2400" dirty="0"/>
        </a:p>
      </dgm:t>
    </dgm:pt>
    <dgm:pt modelId="{755B5F45-906E-4EE2-B97C-19E46FD3BDF5}" type="parTrans" cxnId="{14661FA0-05C1-4057-A80E-6BD4C5F8065C}">
      <dgm:prSet/>
      <dgm:spPr/>
      <dgm:t>
        <a:bodyPr/>
        <a:lstStyle/>
        <a:p>
          <a:endParaRPr lang="ru-RU"/>
        </a:p>
      </dgm:t>
    </dgm:pt>
    <dgm:pt modelId="{82B772D0-9FA7-434D-AB4C-4BB93DD59065}" type="sibTrans" cxnId="{14661FA0-05C1-4057-A80E-6BD4C5F8065C}">
      <dgm:prSet/>
      <dgm:spPr/>
      <dgm:t>
        <a:bodyPr/>
        <a:lstStyle/>
        <a:p>
          <a:endParaRPr lang="ru-RU"/>
        </a:p>
      </dgm:t>
    </dgm:pt>
    <dgm:pt modelId="{D9EF97B5-C1B2-410A-AE10-96D5ACD4BD87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ВОЗРАСТНЫЕ ОСОБЕННОСТИ ДЕТЕЙ</a:t>
          </a:r>
          <a:endParaRPr lang="ru-RU" sz="2400" dirty="0"/>
        </a:p>
      </dgm:t>
    </dgm:pt>
    <dgm:pt modelId="{0BB13E07-C07D-4101-9FC8-F0D327DE8670}" type="parTrans" cxnId="{3834DDBC-90F3-438A-B165-B18F9FBEA8D9}">
      <dgm:prSet/>
      <dgm:spPr/>
      <dgm:t>
        <a:bodyPr/>
        <a:lstStyle/>
        <a:p>
          <a:endParaRPr lang="ru-RU"/>
        </a:p>
      </dgm:t>
    </dgm:pt>
    <dgm:pt modelId="{E6A68A3E-10E6-4597-975E-220B9E2680A0}" type="sibTrans" cxnId="{3834DDBC-90F3-438A-B165-B18F9FBEA8D9}">
      <dgm:prSet/>
      <dgm:spPr/>
      <dgm:t>
        <a:bodyPr/>
        <a:lstStyle/>
        <a:p>
          <a:endParaRPr lang="ru-RU"/>
        </a:p>
      </dgm:t>
    </dgm:pt>
    <dgm:pt modelId="{2ADDAF8C-489F-4104-B245-AFB874B83C1E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ru-RU" sz="2400" dirty="0" smtClean="0"/>
            <a:t>НАЦИОНАЛЬНЫЕ, КЛИМАТИЧЕСКИЕ ОСОБЕННОСТИ</a:t>
          </a:r>
          <a:endParaRPr lang="ru-RU" sz="2400" dirty="0"/>
        </a:p>
      </dgm:t>
    </dgm:pt>
    <dgm:pt modelId="{A60E8A77-694E-42A8-BE6E-6BBBE03A577F}" type="parTrans" cxnId="{0BE66156-F592-4970-A02D-A25C25CB50CE}">
      <dgm:prSet/>
      <dgm:spPr/>
      <dgm:t>
        <a:bodyPr/>
        <a:lstStyle/>
        <a:p>
          <a:endParaRPr lang="ru-RU"/>
        </a:p>
      </dgm:t>
    </dgm:pt>
    <dgm:pt modelId="{3E0DC5F9-A2CF-4AF1-A3ED-7CD085A71BC6}" type="sibTrans" cxnId="{0BE66156-F592-4970-A02D-A25C25CB50CE}">
      <dgm:prSet/>
      <dgm:spPr/>
      <dgm:t>
        <a:bodyPr/>
        <a:lstStyle/>
        <a:p>
          <a:endParaRPr lang="ru-RU"/>
        </a:p>
      </dgm:t>
    </dgm:pt>
    <dgm:pt modelId="{DF0ADFDD-C34F-460D-A9BB-4DC563C2FF64}" type="pres">
      <dgm:prSet presAssocID="{2BC465E5-1272-4019-9338-7E807A9CB8E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BBFC8D-1076-4FDB-A693-53DBD5296686}" type="pres">
      <dgm:prSet presAssocID="{F8475EF8-D1A8-4E67-A947-1369087073AD}" presName="parentLin" presStyleCnt="0"/>
      <dgm:spPr/>
    </dgm:pt>
    <dgm:pt modelId="{095B9321-6AE0-46F9-A732-FD628D710351}" type="pres">
      <dgm:prSet presAssocID="{F8475EF8-D1A8-4E67-A947-1369087073A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F103611-C4C2-42EE-9C47-286D94BC6C83}" type="pres">
      <dgm:prSet presAssocID="{F8475EF8-D1A8-4E67-A947-1369087073AD}" presName="parentText" presStyleLbl="node1" presStyleIdx="0" presStyleCnt="3" custScaleX="142857" custScaleY="167959" custLinFactX="5209" custLinFactNeighborX="100000" custLinFactNeighborY="40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1CCF4-B8BE-4EF0-A025-52D257769746}" type="pres">
      <dgm:prSet presAssocID="{F8475EF8-D1A8-4E67-A947-1369087073AD}" presName="negativeSpace" presStyleCnt="0"/>
      <dgm:spPr/>
    </dgm:pt>
    <dgm:pt modelId="{14B35CF1-2C57-4F3E-B0C1-228607CE4DCB}" type="pres">
      <dgm:prSet presAssocID="{F8475EF8-D1A8-4E67-A947-1369087073AD}" presName="childText" presStyleLbl="conFgAcc1" presStyleIdx="0" presStyleCnt="3" custLinFactY="43894" custLinFactNeighborY="100000">
        <dgm:presLayoutVars>
          <dgm:bulletEnabled val="1"/>
        </dgm:presLayoutVars>
      </dgm:prSet>
      <dgm:spPr/>
    </dgm:pt>
    <dgm:pt modelId="{6780AC6D-3396-4634-AF18-DA8B4E0C649D}" type="pres">
      <dgm:prSet presAssocID="{82B772D0-9FA7-434D-AB4C-4BB93DD59065}" presName="spaceBetweenRectangles" presStyleCnt="0"/>
      <dgm:spPr/>
    </dgm:pt>
    <dgm:pt modelId="{5E0D974E-AA2F-4B51-A7D2-1FBDBD4BEA31}" type="pres">
      <dgm:prSet presAssocID="{D9EF97B5-C1B2-410A-AE10-96D5ACD4BD87}" presName="parentLin" presStyleCnt="0"/>
      <dgm:spPr/>
    </dgm:pt>
    <dgm:pt modelId="{AE57CAC9-5F66-478F-B4BE-26034E1F4C79}" type="pres">
      <dgm:prSet presAssocID="{D9EF97B5-C1B2-410A-AE10-96D5ACD4BD8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65450BA-C241-4FB2-BA5A-B7070F701952}" type="pres">
      <dgm:prSet presAssocID="{D9EF97B5-C1B2-410A-AE10-96D5ACD4BD87}" presName="parentText" presStyleLbl="node1" presStyleIdx="1" presStyleCnt="3" custScaleX="142857" custScaleY="1604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1B577C-91A4-4E1E-A326-82481A2E0FCF}" type="pres">
      <dgm:prSet presAssocID="{D9EF97B5-C1B2-410A-AE10-96D5ACD4BD87}" presName="negativeSpace" presStyleCnt="0"/>
      <dgm:spPr/>
    </dgm:pt>
    <dgm:pt modelId="{45F3C729-0539-4B7F-97F1-C3D2DA69DB1C}" type="pres">
      <dgm:prSet presAssocID="{D9EF97B5-C1B2-410A-AE10-96D5ACD4BD87}" presName="childText" presStyleLbl="conFgAcc1" presStyleIdx="1" presStyleCnt="3">
        <dgm:presLayoutVars>
          <dgm:bulletEnabled val="1"/>
        </dgm:presLayoutVars>
      </dgm:prSet>
      <dgm:spPr/>
    </dgm:pt>
    <dgm:pt modelId="{C7958F3B-8575-4A0C-84C4-7A202F83CD90}" type="pres">
      <dgm:prSet presAssocID="{E6A68A3E-10E6-4597-975E-220B9E2680A0}" presName="spaceBetweenRectangles" presStyleCnt="0"/>
      <dgm:spPr/>
    </dgm:pt>
    <dgm:pt modelId="{3C09D039-AF29-4A95-B2C3-1D69138A09F5}" type="pres">
      <dgm:prSet presAssocID="{2ADDAF8C-489F-4104-B245-AFB874B83C1E}" presName="parentLin" presStyleCnt="0"/>
      <dgm:spPr/>
    </dgm:pt>
    <dgm:pt modelId="{B1494EE3-E38D-460A-A4A6-A9CFAE278870}" type="pres">
      <dgm:prSet presAssocID="{2ADDAF8C-489F-4104-B245-AFB874B83C1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F70D1EC-DCBF-447D-B4A2-EAC5D6B00DCA}" type="pres">
      <dgm:prSet presAssocID="{2ADDAF8C-489F-4104-B245-AFB874B83C1E}" presName="parentText" presStyleLbl="node1" presStyleIdx="2" presStyleCnt="3" custScaleX="142857" custScaleY="1406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E8D14-28AD-4303-9067-2AE482CB4B12}" type="pres">
      <dgm:prSet presAssocID="{2ADDAF8C-489F-4104-B245-AFB874B83C1E}" presName="negativeSpace" presStyleCnt="0"/>
      <dgm:spPr/>
    </dgm:pt>
    <dgm:pt modelId="{B00A8EE6-D697-4F88-A0D0-912262DC74F6}" type="pres">
      <dgm:prSet presAssocID="{2ADDAF8C-489F-4104-B245-AFB874B83C1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07EADE4-4BB5-49A6-9A85-7855DDB2818B}" type="presOf" srcId="{2ADDAF8C-489F-4104-B245-AFB874B83C1E}" destId="{B1494EE3-E38D-460A-A4A6-A9CFAE278870}" srcOrd="0" destOrd="0" presId="urn:microsoft.com/office/officeart/2005/8/layout/list1"/>
    <dgm:cxn modelId="{0BE66156-F592-4970-A02D-A25C25CB50CE}" srcId="{2BC465E5-1272-4019-9338-7E807A9CB8E6}" destId="{2ADDAF8C-489F-4104-B245-AFB874B83C1E}" srcOrd="2" destOrd="0" parTransId="{A60E8A77-694E-42A8-BE6E-6BBBE03A577F}" sibTransId="{3E0DC5F9-A2CF-4AF1-A3ED-7CD085A71BC6}"/>
    <dgm:cxn modelId="{14661FA0-05C1-4057-A80E-6BD4C5F8065C}" srcId="{2BC465E5-1272-4019-9338-7E807A9CB8E6}" destId="{F8475EF8-D1A8-4E67-A947-1369087073AD}" srcOrd="0" destOrd="0" parTransId="{755B5F45-906E-4EE2-B97C-19E46FD3BDF5}" sibTransId="{82B772D0-9FA7-434D-AB4C-4BB93DD59065}"/>
    <dgm:cxn modelId="{221D1DA4-51D3-4755-AC9A-46BB2FC8FD5A}" type="presOf" srcId="{F8475EF8-D1A8-4E67-A947-1369087073AD}" destId="{AF103611-C4C2-42EE-9C47-286D94BC6C83}" srcOrd="1" destOrd="0" presId="urn:microsoft.com/office/officeart/2005/8/layout/list1"/>
    <dgm:cxn modelId="{3834DDBC-90F3-438A-B165-B18F9FBEA8D9}" srcId="{2BC465E5-1272-4019-9338-7E807A9CB8E6}" destId="{D9EF97B5-C1B2-410A-AE10-96D5ACD4BD87}" srcOrd="1" destOrd="0" parTransId="{0BB13E07-C07D-4101-9FC8-F0D327DE8670}" sibTransId="{E6A68A3E-10E6-4597-975E-220B9E2680A0}"/>
    <dgm:cxn modelId="{BDBB95B6-B459-4407-8410-1E34B532CC66}" type="presOf" srcId="{F8475EF8-D1A8-4E67-A947-1369087073AD}" destId="{095B9321-6AE0-46F9-A732-FD628D710351}" srcOrd="0" destOrd="0" presId="urn:microsoft.com/office/officeart/2005/8/layout/list1"/>
    <dgm:cxn modelId="{CEFE862B-4FAB-414D-9CD0-5507C35A346E}" type="presOf" srcId="{2BC465E5-1272-4019-9338-7E807A9CB8E6}" destId="{DF0ADFDD-C34F-460D-A9BB-4DC563C2FF64}" srcOrd="0" destOrd="0" presId="urn:microsoft.com/office/officeart/2005/8/layout/list1"/>
    <dgm:cxn modelId="{4AC52DB2-FDF1-4892-AB48-23ECAD5E9B1E}" type="presOf" srcId="{D9EF97B5-C1B2-410A-AE10-96D5ACD4BD87}" destId="{165450BA-C241-4FB2-BA5A-B7070F701952}" srcOrd="1" destOrd="0" presId="urn:microsoft.com/office/officeart/2005/8/layout/list1"/>
    <dgm:cxn modelId="{09CF842D-D768-436F-B5E0-FF6B80CFFC3F}" type="presOf" srcId="{D9EF97B5-C1B2-410A-AE10-96D5ACD4BD87}" destId="{AE57CAC9-5F66-478F-B4BE-26034E1F4C79}" srcOrd="0" destOrd="0" presId="urn:microsoft.com/office/officeart/2005/8/layout/list1"/>
    <dgm:cxn modelId="{1E578967-F89D-4C1D-B6B2-7392BF1E3F53}" type="presOf" srcId="{2ADDAF8C-489F-4104-B245-AFB874B83C1E}" destId="{AF70D1EC-DCBF-447D-B4A2-EAC5D6B00DCA}" srcOrd="1" destOrd="0" presId="urn:microsoft.com/office/officeart/2005/8/layout/list1"/>
    <dgm:cxn modelId="{EE84D9F9-A71F-4DB8-88CC-9ACFB0851C3C}" type="presParOf" srcId="{DF0ADFDD-C34F-460D-A9BB-4DC563C2FF64}" destId="{27BBFC8D-1076-4FDB-A693-53DBD5296686}" srcOrd="0" destOrd="0" presId="urn:microsoft.com/office/officeart/2005/8/layout/list1"/>
    <dgm:cxn modelId="{3021E5A8-334C-48CD-932E-38C65B160FA4}" type="presParOf" srcId="{27BBFC8D-1076-4FDB-A693-53DBD5296686}" destId="{095B9321-6AE0-46F9-A732-FD628D710351}" srcOrd="0" destOrd="0" presId="urn:microsoft.com/office/officeart/2005/8/layout/list1"/>
    <dgm:cxn modelId="{B225E2DB-0901-4723-9EC7-10E8F53C3BB2}" type="presParOf" srcId="{27BBFC8D-1076-4FDB-A693-53DBD5296686}" destId="{AF103611-C4C2-42EE-9C47-286D94BC6C83}" srcOrd="1" destOrd="0" presId="urn:microsoft.com/office/officeart/2005/8/layout/list1"/>
    <dgm:cxn modelId="{59A603DC-C718-4D40-ABDC-6BA238BCBDE1}" type="presParOf" srcId="{DF0ADFDD-C34F-460D-A9BB-4DC563C2FF64}" destId="{5221CCF4-B8BE-4EF0-A025-52D257769746}" srcOrd="1" destOrd="0" presId="urn:microsoft.com/office/officeart/2005/8/layout/list1"/>
    <dgm:cxn modelId="{CCD42CA8-EB79-45E2-A0F5-F061CC6308DD}" type="presParOf" srcId="{DF0ADFDD-C34F-460D-A9BB-4DC563C2FF64}" destId="{14B35CF1-2C57-4F3E-B0C1-228607CE4DCB}" srcOrd="2" destOrd="0" presId="urn:microsoft.com/office/officeart/2005/8/layout/list1"/>
    <dgm:cxn modelId="{FBC8A5B4-EA6A-43C6-8DE7-4A196BAEAADF}" type="presParOf" srcId="{DF0ADFDD-C34F-460D-A9BB-4DC563C2FF64}" destId="{6780AC6D-3396-4634-AF18-DA8B4E0C649D}" srcOrd="3" destOrd="0" presId="urn:microsoft.com/office/officeart/2005/8/layout/list1"/>
    <dgm:cxn modelId="{F059E3CF-6BCE-46E0-98D4-B00310A0C758}" type="presParOf" srcId="{DF0ADFDD-C34F-460D-A9BB-4DC563C2FF64}" destId="{5E0D974E-AA2F-4B51-A7D2-1FBDBD4BEA31}" srcOrd="4" destOrd="0" presId="urn:microsoft.com/office/officeart/2005/8/layout/list1"/>
    <dgm:cxn modelId="{522E47CA-D447-4F8D-B0EC-64DCEBCD53D2}" type="presParOf" srcId="{5E0D974E-AA2F-4B51-A7D2-1FBDBD4BEA31}" destId="{AE57CAC9-5F66-478F-B4BE-26034E1F4C79}" srcOrd="0" destOrd="0" presId="urn:microsoft.com/office/officeart/2005/8/layout/list1"/>
    <dgm:cxn modelId="{C3D4C28C-81CB-4C8E-A89E-795E61C8DF33}" type="presParOf" srcId="{5E0D974E-AA2F-4B51-A7D2-1FBDBD4BEA31}" destId="{165450BA-C241-4FB2-BA5A-B7070F701952}" srcOrd="1" destOrd="0" presId="urn:microsoft.com/office/officeart/2005/8/layout/list1"/>
    <dgm:cxn modelId="{EC6349AE-4390-43E5-BD40-5C4953F1DE53}" type="presParOf" srcId="{DF0ADFDD-C34F-460D-A9BB-4DC563C2FF64}" destId="{D51B577C-91A4-4E1E-A326-82481A2E0FCF}" srcOrd="5" destOrd="0" presId="urn:microsoft.com/office/officeart/2005/8/layout/list1"/>
    <dgm:cxn modelId="{8CAC48E5-CC3A-4712-AFAB-F7D1672CACDE}" type="presParOf" srcId="{DF0ADFDD-C34F-460D-A9BB-4DC563C2FF64}" destId="{45F3C729-0539-4B7F-97F1-C3D2DA69DB1C}" srcOrd="6" destOrd="0" presId="urn:microsoft.com/office/officeart/2005/8/layout/list1"/>
    <dgm:cxn modelId="{17AD61F6-61B8-4BB8-8065-2E311DB2EA36}" type="presParOf" srcId="{DF0ADFDD-C34F-460D-A9BB-4DC563C2FF64}" destId="{C7958F3B-8575-4A0C-84C4-7A202F83CD90}" srcOrd="7" destOrd="0" presId="urn:microsoft.com/office/officeart/2005/8/layout/list1"/>
    <dgm:cxn modelId="{915D75AA-5BE0-4EC9-902F-B19DCCE32D2A}" type="presParOf" srcId="{DF0ADFDD-C34F-460D-A9BB-4DC563C2FF64}" destId="{3C09D039-AF29-4A95-B2C3-1D69138A09F5}" srcOrd="8" destOrd="0" presId="urn:microsoft.com/office/officeart/2005/8/layout/list1"/>
    <dgm:cxn modelId="{B58C8264-A599-4500-9E3A-0ACE3E34D42C}" type="presParOf" srcId="{3C09D039-AF29-4A95-B2C3-1D69138A09F5}" destId="{B1494EE3-E38D-460A-A4A6-A9CFAE278870}" srcOrd="0" destOrd="0" presId="urn:microsoft.com/office/officeart/2005/8/layout/list1"/>
    <dgm:cxn modelId="{94949FD7-A09D-4072-9E56-E8E22F5312F6}" type="presParOf" srcId="{3C09D039-AF29-4A95-B2C3-1D69138A09F5}" destId="{AF70D1EC-DCBF-447D-B4A2-EAC5D6B00DCA}" srcOrd="1" destOrd="0" presId="urn:microsoft.com/office/officeart/2005/8/layout/list1"/>
    <dgm:cxn modelId="{7BC3C2AF-041A-4D61-91E8-51FF72AEF00E}" type="presParOf" srcId="{DF0ADFDD-C34F-460D-A9BB-4DC563C2FF64}" destId="{B4FE8D14-28AD-4303-9067-2AE482CB4B12}" srcOrd="9" destOrd="0" presId="urn:microsoft.com/office/officeart/2005/8/layout/list1"/>
    <dgm:cxn modelId="{3E9B3413-FCE0-4559-A98F-6AFD17247F6B}" type="presParOf" srcId="{DF0ADFDD-C34F-460D-A9BB-4DC563C2FF64}" destId="{B00A8EE6-D697-4F88-A0D0-912262DC74F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D7D3F34-62D6-4127-B168-3268C68B9D05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084D3AF-F97C-4416-8604-819209835B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7185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84D3AF-F97C-4416-8604-819209835BB2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76447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2734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799D4-D2C7-4754-AA39-9A681A57DC5C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B1F37-A0C5-4151-969D-F8FBBF6697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E7F95-CDF1-4B47-9AA1-575C7296BF93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D7573-521B-46A2-98A6-BC56E87C0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592E3-3C9D-4873-B1C7-8754C198B04A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25B6A-7FFE-4A31-A744-C8AE4637CE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49E61-BE08-4F86-9EAB-ADD59FAE09FE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BCAD6-C38B-40DB-B8D7-E8503715EA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43262-0FEB-499C-88FA-1F64F35BAF86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2EEBD-E49D-48DD-BB08-2290960B6D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09F46-63B1-4C01-9F81-CB16C591BF6F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D783F-6037-4CE1-B3E0-F910A5AF79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9AB76-FBAF-4B9E-9E74-EFDBB55564DA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6D69F-FFC4-444A-91B1-F3754790C5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7528D-14E4-400C-84F0-87686C953E89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D242C-33EE-482E-960D-720965A4A4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4D36E-8B17-42A4-B86F-8E4AA648C0AB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B4326-D083-4E2D-B651-09083BD300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3F82-DBAC-4652-BD99-F26EF5E26340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13E74-FAA2-49FF-AA1C-38E2CA974D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9CA0C-940D-4F42-BC1E-F3BE153440DD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4925A-83B4-419A-965E-C8FF8DE983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614662-039D-4255-9F8D-46995CE40621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0D202A-8247-49AC-8943-A961D6FAF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1" r:id="rId3"/>
    <p:sldLayoutId id="2147483800" r:id="rId4"/>
    <p:sldLayoutId id="2147483799" r:id="rId5"/>
    <p:sldLayoutId id="2147483798" r:id="rId6"/>
    <p:sldLayoutId id="2147483797" r:id="rId7"/>
    <p:sldLayoutId id="2147483796" r:id="rId8"/>
    <p:sldLayoutId id="2147483795" r:id="rId9"/>
    <p:sldLayoutId id="2147483794" r:id="rId10"/>
    <p:sldLayoutId id="214748379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20" y="-315416"/>
            <a:ext cx="9360880" cy="6888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-99392"/>
            <a:ext cx="87484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rgbClr val="002060"/>
                </a:solidFill>
                <a:latin typeface="Arial Black" pitchFamily="34" charset="0"/>
                <a:cs typeface="+mn-cs"/>
              </a:rPr>
              <a:t>Краткая презентация Основной образовательной программы ДОУ  для родителей</a:t>
            </a:r>
            <a:endParaRPr lang="ru-RU" sz="3600" dirty="0">
              <a:solidFill>
                <a:srgbClr val="002060"/>
              </a:solidFill>
              <a:latin typeface="Arial Black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10920" y="1700808"/>
            <a:ext cx="8928992" cy="2808312"/>
          </a:xfrm>
          <a:prstGeom prst="rect">
            <a:avLst/>
          </a:prstGeom>
          <a:ln>
            <a:noFill/>
          </a:ln>
        </p:spPr>
        <p:txBody>
          <a:bodyPr lIns="0" tIns="0" rIns="18288" bIns="0" anchor="b"/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2400" dirty="0">
              <a:effectLst/>
              <a:ea typeface="Calibri"/>
              <a:cs typeface="Times New Roman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4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общеобразовательная программа- </a:t>
            </a:r>
            <a:r>
              <a:rPr lang="ru-RU" sz="40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общеобразовательначя</a:t>
            </a:r>
            <a:r>
              <a:rPr lang="ru-RU" sz="4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программа дошкольного образования»</a:t>
            </a:r>
            <a:endParaRPr lang="ru-RU" sz="40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42938" y="214313"/>
            <a:ext cx="8215312" cy="136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Муниципального автономного дошкольного образовательного </a:t>
            </a:r>
            <a:endParaRPr lang="ru-RU" sz="1400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учреждения «Детский сад общеразвивающего вида с приоритетным осуществлением деятельности по познавательно речевому  направлению развития  воспитанников  </a:t>
            </a:r>
            <a:r>
              <a:rPr lang="ru-RU" sz="1600" b="1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№ 108 «Счастливое детство»</a:t>
            </a:r>
            <a:endParaRPr lang="ru-RU" sz="1400" dirty="0">
              <a:solidFill>
                <a:schemeClr val="tx2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6" y="5051208"/>
            <a:ext cx="2963343" cy="180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389" y="5181788"/>
            <a:ext cx="2962611" cy="170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 descr="D:\Картинки\Мультяшки\9b8fe00d8e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4759" y="4077072"/>
            <a:ext cx="2881313" cy="302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333375"/>
            <a:ext cx="9036050" cy="5792788"/>
          </a:xfrm>
        </p:spPr>
        <p:txBody>
          <a:bodyPr rtlCol="0">
            <a:normAutofit fontScale="47500" lnSpcReduction="20000"/>
          </a:bodyPr>
          <a:lstStyle/>
          <a:p>
            <a:pPr lvl="0" algn="just">
              <a:spcAft>
                <a:spcPts val="0"/>
              </a:spcAft>
              <a:buSzPts val="1000"/>
              <a:buFont typeface="Symbol"/>
              <a:buChar char=""/>
              <a:tabLst>
                <a:tab pos="450215" algn="l"/>
              </a:tabLst>
            </a:pPr>
            <a:r>
              <a:rPr lang="ru-RU" dirty="0">
                <a:solidFill>
                  <a:schemeClr val="tx2"/>
                </a:solidFill>
                <a:latin typeface="Times New Roman"/>
                <a:ea typeface="Times New Roman"/>
              </a:rPr>
              <a:t>Федеральный закон от 29 декабря 2012 г. N 273-ФЗ "Об образовании в Российской Федерации";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chemeClr val="tx2"/>
                </a:solidFill>
                <a:latin typeface="Times New Roman"/>
                <a:ea typeface="Times New Roman"/>
              </a:rPr>
              <a:t>Приказ от 30 августа 2013 года N 1014 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образования;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chemeClr val="tx2"/>
                </a:solidFill>
                <a:latin typeface="Times New Roman"/>
                <a:ea typeface="Times New Roman"/>
              </a:rPr>
              <a:t>Постановление Главного государственного санитарного врача Российской Федерации от 15 мая 2013 г. N 26 г. Москва "Об утверждении СанПиН 2.4.1.3049-13 «Санитарно эпидемиологические требования к устройству, содержанию и организации режима работы дошкольных образовательных организаций»;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chemeClr val="tx2"/>
                </a:solidFill>
                <a:latin typeface="Times New Roman"/>
                <a:ea typeface="Times New Roman"/>
              </a:rPr>
              <a:t>Приказ Министерства образования и науки Российской Федерации от 17 октября 2013 г. № 1155 "Об утверждении федерального государственного образовательного стандарта дошкольного образования»;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chemeClr val="tx2"/>
                </a:solidFill>
                <a:latin typeface="Times New Roman"/>
                <a:ea typeface="Times New Roman"/>
              </a:rPr>
              <a:t>Приказ Минтруда России №544н от 18 октября 2013 г. Об утверждении профессионального стандарта «Педагог (педагогическая деятельность в сфере дошкольного, начального общего, основного общего, среднего общего образования) (воспитатель, учитель)». Зарегистрировано в Минюсте 6 декабря 2013, № 30550;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"/>
            </a:pPr>
            <a:r>
              <a:rPr lang="ru-RU" dirty="0">
                <a:solidFill>
                  <a:schemeClr val="tx2"/>
                </a:solidFill>
                <a:latin typeface="Times New Roman"/>
                <a:ea typeface="Times New Roman"/>
              </a:rPr>
              <a:t>Письмо </a:t>
            </a:r>
            <a:r>
              <a:rPr lang="ru-RU" dirty="0" err="1">
                <a:solidFill>
                  <a:schemeClr val="tx2"/>
                </a:solidFill>
                <a:latin typeface="Times New Roman"/>
                <a:ea typeface="Times New Roman"/>
              </a:rPr>
              <a:t>Рособрнадзора</a:t>
            </a:r>
            <a:r>
              <a:rPr lang="ru-RU" dirty="0">
                <a:solidFill>
                  <a:schemeClr val="tx2"/>
                </a:solidFill>
                <a:latin typeface="Times New Roman"/>
                <a:ea typeface="Times New Roman"/>
              </a:rPr>
              <a:t> от 10.09.2013 N 01-50-377/11-555 «О соблюдении прав граждан при предоставлении платных дополнительных образовательных услуг в общеобразовательных организациях, расположенных на территории субъектов Российской Федерации и о нарушениях законодательства Российской Федерации об образовании в части обеспечения государственных прав граждан на получение общедоступного и бесплатного начального общего, основного общего и среднего (полного) общего образования</a:t>
            </a:r>
            <a:r>
              <a:rPr lang="ru-RU" dirty="0" smtClean="0">
                <a:solidFill>
                  <a:schemeClr val="tx2"/>
                </a:solidFill>
                <a:latin typeface="Times New Roman"/>
                <a:ea typeface="Times New Roman"/>
              </a:rPr>
              <a:t>».</a:t>
            </a:r>
            <a:r>
              <a:rPr lang="ru-RU" sz="2800" b="1" dirty="0">
                <a:solidFill>
                  <a:schemeClr val="tx2"/>
                </a:solidFill>
                <a:ea typeface="Calibri"/>
                <a:cs typeface="Times New Roman"/>
              </a:rPr>
              <a:t> </a:t>
            </a:r>
            <a:endParaRPr lang="ru-RU" sz="2800" dirty="0">
              <a:solidFill>
                <a:schemeClr val="tx2"/>
              </a:solidFill>
              <a:ea typeface="Calibri"/>
              <a:cs typeface="Times New Roman"/>
            </a:endParaRPr>
          </a:p>
          <a:p>
            <a:pPr marL="270510" algn="just">
              <a:spcAft>
                <a:spcPts val="0"/>
              </a:spcAft>
            </a:pPr>
            <a:r>
              <a:rPr lang="ru-RU" b="1" dirty="0">
                <a:solidFill>
                  <a:schemeClr val="tx2"/>
                </a:solidFill>
                <a:latin typeface="Times New Roman"/>
                <a:ea typeface="Times New Roman"/>
              </a:rPr>
              <a:t>На Республиканском уровне</a:t>
            </a:r>
            <a:r>
              <a:rPr lang="ru-RU" dirty="0">
                <a:solidFill>
                  <a:schemeClr val="tx2"/>
                </a:solidFill>
                <a:latin typeface="Times New Roman"/>
                <a:ea typeface="Times New Roman"/>
              </a:rPr>
              <a:t>: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"/>
              <a:tabLst>
                <a:tab pos="457200" algn="l"/>
              </a:tabLst>
            </a:pPr>
            <a:r>
              <a:rPr lang="ru-RU" dirty="0">
                <a:solidFill>
                  <a:schemeClr val="tx2"/>
                </a:solidFill>
                <a:latin typeface="Times New Roman"/>
                <a:ea typeface="Times New Roman"/>
              </a:rPr>
              <a:t>Закон Республики Татарстан от 22 июля 2013 г. № 68-ЗРТ</a:t>
            </a:r>
            <a:br>
              <a:rPr lang="ru-RU" dirty="0">
                <a:solidFill>
                  <a:schemeClr val="tx2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chemeClr val="tx2"/>
                </a:solidFill>
                <a:latin typeface="Times New Roman"/>
                <a:ea typeface="Times New Roman"/>
              </a:rPr>
              <a:t>"Об образовании"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"/>
              <a:tabLst>
                <a:tab pos="457200" algn="l"/>
              </a:tabLst>
            </a:pPr>
            <a:r>
              <a:rPr lang="ru-RU" dirty="0">
                <a:solidFill>
                  <a:schemeClr val="tx2"/>
                </a:solidFill>
                <a:latin typeface="Times New Roman"/>
                <a:ea typeface="Times New Roman"/>
              </a:rPr>
              <a:t>Закон Республики Татарстан "О языках народов Республики Татарстан" № 1560-XII от 8 июля 1992 года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"/>
              <a:tabLst>
                <a:tab pos="457200" algn="l"/>
              </a:tabLst>
            </a:pPr>
            <a:r>
              <a:rPr lang="ru-RU" kern="1800" dirty="0">
                <a:solidFill>
                  <a:schemeClr val="tx2"/>
                </a:solidFill>
                <a:latin typeface="Times New Roman"/>
                <a:ea typeface="Times New Roman"/>
              </a:rPr>
              <a:t>Постановление Кабинета Министров № 1174 от 30.12.2010 "Об утверждении Стратегии развития образования в Республике Татарстан на 2010 – 2015 годы "</a:t>
            </a:r>
            <a:r>
              <a:rPr lang="ru-RU" kern="1800" dirty="0" err="1">
                <a:solidFill>
                  <a:schemeClr val="tx2"/>
                </a:solidFill>
                <a:latin typeface="Times New Roman"/>
                <a:ea typeface="Times New Roman"/>
              </a:rPr>
              <a:t>Киләчәк</a:t>
            </a:r>
            <a:r>
              <a:rPr lang="ru-RU" kern="1800" dirty="0">
                <a:solidFill>
                  <a:schemeClr val="tx2"/>
                </a:solidFill>
                <a:latin typeface="Times New Roman"/>
                <a:ea typeface="Times New Roman"/>
              </a:rPr>
              <a:t>" – "Будущее".</a:t>
            </a:r>
            <a:endParaRPr lang="ru-RU" dirty="0">
              <a:solidFill>
                <a:schemeClr val="tx2"/>
              </a:solidFill>
              <a:effectLst/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9512" y="188913"/>
            <a:ext cx="8964488" cy="5937250"/>
          </a:xfrm>
        </p:spPr>
        <p:txBody>
          <a:bodyPr/>
          <a:lstStyle/>
          <a:p>
            <a:pPr marL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latin typeface="Times New Roman"/>
              </a:rPr>
              <a:t>.</a:t>
            </a:r>
            <a:r>
              <a:rPr lang="ru-RU" b="1" dirty="0" smtClean="0">
                <a:solidFill>
                  <a:prstClr val="black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Основная образовательная программа</a:t>
            </a:r>
          </a:p>
          <a:p>
            <a:pPr marL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tx2"/>
                </a:solidFill>
              </a:rPr>
              <a:t>разработана с учетом примерной основной общеобразовательной программы «От рождения до школы» под редакцией Н.Е. </a:t>
            </a:r>
            <a:r>
              <a:rPr lang="ru-RU" b="1" dirty="0" err="1" smtClean="0">
                <a:solidFill>
                  <a:schemeClr val="tx2"/>
                </a:solidFill>
              </a:rPr>
              <a:t>Вераксы</a:t>
            </a:r>
            <a:r>
              <a:rPr lang="ru-RU" b="1" dirty="0" smtClean="0">
                <a:solidFill>
                  <a:schemeClr val="tx2"/>
                </a:solidFill>
              </a:rPr>
              <a:t>, </a:t>
            </a:r>
            <a:r>
              <a:rPr lang="ru-RU" b="1" dirty="0" err="1" smtClean="0">
                <a:solidFill>
                  <a:schemeClr val="tx2"/>
                </a:solidFill>
              </a:rPr>
              <a:t>Т.С.Комаровой</a:t>
            </a:r>
            <a:r>
              <a:rPr lang="ru-RU" b="1" dirty="0" smtClean="0">
                <a:solidFill>
                  <a:schemeClr val="tx2"/>
                </a:solidFill>
              </a:rPr>
              <a:t>, М.А. Васильевой</a:t>
            </a:r>
          </a:p>
          <a:p>
            <a:pPr lv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b="1" dirty="0" smtClean="0">
                <a:solidFill>
                  <a:schemeClr val="tx2"/>
                </a:solidFill>
              </a:rPr>
              <a:t>Основная образовательная программа ДОУ обеспечивает разностороннее развитие детей от 2 до 7 лет с учетом их  возрастных и индивидуальных особенностей по основным направлениям развития: </a:t>
            </a:r>
          </a:p>
          <a:p>
            <a:pPr indent="0" algn="just">
              <a:buNone/>
            </a:pP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228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113" y="-150812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«Задачи»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25488"/>
            <a:ext cx="8229600" cy="4503712"/>
          </a:xfrm>
        </p:spPr>
        <p:txBody>
          <a:bodyPr rtlCol="0">
            <a:noAutofit/>
          </a:bodyPr>
          <a:lstStyle/>
          <a:p>
            <a:pPr indent="342900" algn="just"/>
            <a:r>
              <a:rPr lang="ru-RU" sz="1400" dirty="0">
                <a:solidFill>
                  <a:schemeClr val="tx2"/>
                </a:solidFill>
                <a:latin typeface="Times New Roman"/>
              </a:rPr>
              <a:t>1) охраны и укрепления физического и психического здоровья детей, в том числе их эмоционального благополучия;</a:t>
            </a:r>
            <a:endParaRPr lang="ru-RU" sz="1400" dirty="0">
              <a:solidFill>
                <a:schemeClr val="tx2"/>
              </a:solidFill>
            </a:endParaRPr>
          </a:p>
          <a:p>
            <a:pPr indent="342900" algn="just"/>
            <a:r>
              <a:rPr lang="ru-RU" sz="1400" dirty="0">
                <a:solidFill>
                  <a:schemeClr val="tx2"/>
                </a:solidFill>
                <a:latin typeface="Times New Roman"/>
              </a:rPr>
              <a:t>2) обеспечения равных возможностей для полноценного развития каждого ребенка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  <a:endParaRPr lang="ru-RU" sz="1400" dirty="0">
              <a:solidFill>
                <a:schemeClr val="tx2"/>
              </a:solidFill>
            </a:endParaRPr>
          </a:p>
          <a:p>
            <a:pPr indent="342900" algn="just"/>
            <a:r>
              <a:rPr lang="ru-RU" sz="1400" dirty="0">
                <a:solidFill>
                  <a:schemeClr val="tx2"/>
                </a:solidFill>
                <a:latin typeface="Times New Roman"/>
              </a:rPr>
              <a:t>3) обеспечения преемственности целей, задач и содержания образования, реализуемых в рамках образовательных программ различных уровней (далее - преемственность основных образовательных программ дошкольного и начального общего образования);</a:t>
            </a:r>
            <a:endParaRPr lang="ru-RU" sz="1400" dirty="0">
              <a:solidFill>
                <a:schemeClr val="tx2"/>
              </a:solidFill>
            </a:endParaRPr>
          </a:p>
          <a:p>
            <a:pPr indent="342900" algn="just"/>
            <a:r>
              <a:rPr lang="ru-RU" sz="1400" dirty="0">
                <a:solidFill>
                  <a:schemeClr val="tx2"/>
                </a:solidFill>
                <a:latin typeface="Times New Roman"/>
              </a:rPr>
              <a:t>4) создания благоприятных условий развития детей в соответствии с их возрастными и индивидуальными особенностями и склонностями, развития способностей и творческого потенциала каждого ребенка как субъекта отношений с самим собой, другими детьми, взрослыми и миром;</a:t>
            </a:r>
            <a:endParaRPr lang="ru-RU" sz="1400" dirty="0">
              <a:solidFill>
                <a:schemeClr val="tx2"/>
              </a:solidFill>
            </a:endParaRPr>
          </a:p>
          <a:p>
            <a:pPr indent="342900" algn="just"/>
            <a:r>
              <a:rPr lang="ru-RU" sz="1400" dirty="0">
                <a:solidFill>
                  <a:schemeClr val="tx2"/>
                </a:solidFill>
                <a:latin typeface="Times New Roman"/>
              </a:rPr>
              <a:t>5) объединения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  <a:endParaRPr lang="ru-RU" sz="1400" dirty="0">
              <a:solidFill>
                <a:schemeClr val="tx2"/>
              </a:solidFill>
            </a:endParaRPr>
          </a:p>
          <a:p>
            <a:pPr indent="342900" algn="just"/>
            <a:r>
              <a:rPr lang="ru-RU" sz="1400" dirty="0">
                <a:solidFill>
                  <a:schemeClr val="tx2"/>
                </a:solidFill>
                <a:latin typeface="Times New Roman"/>
              </a:rPr>
              <a:t>6) 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формирования предпосылок учебной деятельности;</a:t>
            </a:r>
            <a:endParaRPr lang="ru-RU" sz="1400" dirty="0">
              <a:solidFill>
                <a:schemeClr val="tx2"/>
              </a:solidFill>
            </a:endParaRPr>
          </a:p>
          <a:p>
            <a:pPr indent="342900" algn="just"/>
            <a:r>
              <a:rPr lang="ru-RU" sz="1400" dirty="0">
                <a:solidFill>
                  <a:schemeClr val="tx2"/>
                </a:solidFill>
                <a:latin typeface="Times New Roman"/>
              </a:rPr>
              <a:t>7) обеспечения вариативности и разнообразия содержания Программы и организационных форм дошкольного образования, возможности формирования Программ различной направленности с учетом образовательных потребностей, способностей и состояния здоровья детей;</a:t>
            </a:r>
            <a:endParaRPr lang="ru-RU" sz="1400" dirty="0">
              <a:solidFill>
                <a:schemeClr val="tx2"/>
              </a:solidFill>
            </a:endParaRPr>
          </a:p>
          <a:p>
            <a:pPr indent="342900" algn="just"/>
            <a:r>
              <a:rPr lang="ru-RU" sz="1400" dirty="0">
                <a:solidFill>
                  <a:schemeClr val="tx2"/>
                </a:solidFill>
                <a:latin typeface="Times New Roman"/>
              </a:rPr>
              <a:t>8) формирования социокультурной среды, соответствующей возрастным, индивидуальным, психологическим и физиологическим особенностям детей;</a:t>
            </a:r>
            <a:endParaRPr lang="ru-RU" sz="1400" dirty="0">
              <a:solidFill>
                <a:schemeClr val="tx2"/>
              </a:solidFill>
            </a:endParaRPr>
          </a:p>
          <a:p>
            <a:pPr indent="342900" algn="just"/>
            <a:r>
              <a:rPr lang="ru-RU" sz="1400" dirty="0">
                <a:solidFill>
                  <a:schemeClr val="tx2"/>
                </a:solidFill>
                <a:latin typeface="Times New Roman"/>
              </a:rPr>
              <a:t>9) обеспечения 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детей.</a:t>
            </a:r>
            <a:endParaRPr lang="ru-RU" sz="1400" dirty="0">
              <a:solidFill>
                <a:schemeClr val="tx2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77838" y="27178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836712"/>
            <a:ext cx="7200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/>
                <a:ea typeface="Calibri"/>
              </a:rPr>
              <a:t> </a:t>
            </a:r>
            <a:r>
              <a:rPr lang="ru-RU" sz="2800" i="1" dirty="0">
                <a:solidFill>
                  <a:schemeClr val="tx2"/>
                </a:solidFill>
                <a:latin typeface="Times New Roman"/>
                <a:ea typeface="Calibri"/>
              </a:rPr>
              <a:t>Программа </a:t>
            </a:r>
            <a:r>
              <a:rPr lang="ru-RU" sz="2800" b="1" i="1" dirty="0">
                <a:solidFill>
                  <a:schemeClr val="tx2"/>
                </a:solidFill>
                <a:latin typeface="Times New Roman"/>
                <a:ea typeface="Calibri"/>
              </a:rPr>
              <a:t>направлена на:</a:t>
            </a:r>
            <a:r>
              <a:rPr lang="ru-RU" sz="2800" i="1" dirty="0">
                <a:solidFill>
                  <a:schemeClr val="tx2"/>
                </a:solidFill>
                <a:latin typeface="Times New Roman"/>
                <a:ea typeface="Calibri"/>
              </a:rPr>
              <a:t> создание условий развития ребенка, открывающих возможности для его позитивной социализации, его личностного развития, развития инициативы и творческих способностей на основе сотрудничества со взрослыми и сверстниками и соответствующим возрасту видам </a:t>
            </a:r>
            <a:r>
              <a:rPr lang="ru-RU" sz="2800" i="1" dirty="0" smtClean="0">
                <a:solidFill>
                  <a:schemeClr val="tx2"/>
                </a:solidFill>
                <a:latin typeface="Times New Roman"/>
                <a:ea typeface="Calibri"/>
              </a:rPr>
              <a:t>деятельности</a:t>
            </a:r>
          </a:p>
          <a:p>
            <a:endParaRPr lang="ru-RU" dirty="0">
              <a:solidFill>
                <a:srgbClr val="000000"/>
              </a:solidFill>
              <a:latin typeface="Times New Roman"/>
            </a:endParaRPr>
          </a:p>
          <a:p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endParaRPr lang="ru-RU" dirty="0">
              <a:solidFill>
                <a:srgbClr val="000000"/>
              </a:solidFill>
              <a:latin typeface="Times New Roman"/>
            </a:endParaRPr>
          </a:p>
          <a:p>
            <a:endParaRPr lang="ru-RU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719293"/>
            <a:ext cx="2644697" cy="2138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Цели: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8313" y="1196752"/>
            <a:ext cx="8229600" cy="3024411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fontAlgn="auto">
              <a:spcAft>
                <a:spcPts val="0"/>
              </a:spcAft>
              <a:buFontTx/>
              <a:buChar char="-"/>
              <a:defRPr/>
            </a:pP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8314" y="1052736"/>
            <a:ext cx="81361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</a:rPr>
              <a:t>-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забота о здоровье, эмоциональном благополучии и своевременном  всестороннем развитии каждого ребенка;</a:t>
            </a:r>
          </a:p>
          <a:p>
            <a:pPr algn="just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-создание в группе атмосферы гуманного и доброжелательного  отношения  ко всем воспитанникам, что позволяет растить  их общительными, добрыми и любознательными, инициативными, стремящимися к самостоятельному творчеству;</a:t>
            </a:r>
          </a:p>
          <a:p>
            <a:pPr algn="just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-максимальное использование  различных видов детской деятельности, их интеграция в целях повышения эффективности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-образовательного процесса;</a:t>
            </a:r>
          </a:p>
          <a:p>
            <a:pPr algn="just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творческая организация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-образовательного процесса;</a:t>
            </a:r>
          </a:p>
          <a:p>
            <a:pPr algn="just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вариативность использования образовательного материала, позволяющая развивать творчество в соответствии  с интересами и наклонностями каждого ребенка;</a:t>
            </a:r>
          </a:p>
          <a:p>
            <a:pPr algn="just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уважительное отношение к результатам детского творчества;</a:t>
            </a:r>
          </a:p>
          <a:p>
            <a:pPr algn="just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единство подходов в воспитании детей  в условиях дошкольного образовательного учреждения и семьи;</a:t>
            </a:r>
          </a:p>
          <a:p>
            <a:pPr algn="just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соблюдение в работе детского сада и  начальной школы преемственности, исключающей умственные и физические перегрузки в содержании образования детей дошкольного возраста, обеспечивая отсутствие давления предметного обучения.</a:t>
            </a:r>
            <a:endParaRPr lang="ru-RU" dirty="0"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Основные принципы и подходы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1100" y="1412776"/>
            <a:ext cx="7062788" cy="243849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 hangingPunct="0">
              <a:spcAft>
                <a:spcPts val="0"/>
              </a:spcAft>
              <a:defRPr/>
            </a:pP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052736"/>
            <a:ext cx="849694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/>
              <a:buChar char=""/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принцип развивающего образования, в соответствии с которым   главной целью дошкольного образования является развитие ребенка;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принцип научной обоснованности и практической применимости (содержание программы соответствует основным положениям возрастной психологии и дошкольной коррекционной педагогики);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принцип интеграции образовательных областей в соответствии с возрастными возможностями и особенностями воспитанников;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принцип личностно-развивающего и гуманистического характера взаимодействия взрослых (законных представителей, педагогических работников) и детей;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предполагает реализацию образовательного процесса в формах, специфических для детей, прежде всего в форме игры, познавательной деятельности, в форме творческой активности, обеспечивающей художественно- эстетическое развитие ребенка; 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строится на основе индивидуальных особенностей и потребностей детей, связанных с их состоянием здоровья; 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обеспечивает приобщение детей к социокультурным нормам, традициям семьи, общества и государства; </a:t>
            </a:r>
          </a:p>
          <a:p>
            <a:pPr marL="450215" indent="-179705" algn="just">
              <a:spcAft>
                <a:spcPts val="0"/>
              </a:spcAft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­­– основывается на возрастной адекватности дошкольного образования (соответствие условий, требований, методов возрасту и особенностям развития); предусматривает поддержку инициативы детей в различных видах деятельности; непрерывность (преемственность) образования (формирование у дошкольника качеств, необходимых для овладения учебной деятельностью).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"/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Реализация принципа непрерывности образования требует связи всех ступенек дошкольного образования, начиная с младшего возраста до подготовительной группы. </a:t>
            </a:r>
            <a:endParaRPr lang="ru-RU" sz="1600" dirty="0">
              <a:solidFill>
                <a:schemeClr val="tx2"/>
              </a:solidFill>
              <a:effectLst/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24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24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Национально региональный </a:t>
            </a:r>
            <a:r>
              <a:rPr lang="ru-RU" sz="24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компонент</a:t>
            </a:r>
            <a:r>
              <a:rPr lang="ru-RU" sz="2400" dirty="0">
                <a:solidFill>
                  <a:srgbClr val="C00000"/>
                </a:solidFill>
                <a:ea typeface="Calibri"/>
                <a:cs typeface="Times New Roman"/>
              </a:rPr>
              <a:t/>
            </a:r>
            <a:br>
              <a:rPr lang="ru-RU" sz="2400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предусматривает </a:t>
            </a:r>
            <a:r>
              <a:rPr lang="ru-RU" sz="24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следующие направления деятельности ДОУ:</a:t>
            </a:r>
            <a:r>
              <a:rPr lang="ru-RU" sz="4000" dirty="0">
                <a:ea typeface="Calibri"/>
                <a:cs typeface="Times New Roman"/>
              </a:rPr>
              <a:t/>
            </a:r>
            <a:br>
              <a:rPr lang="ru-RU" sz="4000" dirty="0"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229600" cy="4525963"/>
          </a:xfrm>
        </p:spPr>
        <p:txBody>
          <a:bodyPr/>
          <a:lstStyle/>
          <a:p>
            <a:pPr lvl="0" algn="just">
              <a:spcAft>
                <a:spcPts val="0"/>
              </a:spcAft>
              <a:buFont typeface="Symbol"/>
              <a:buChar char=""/>
            </a:pP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Приобщение к истокам национальной культуры народов, населяющих Республику Татарстан.</a:t>
            </a:r>
          </a:p>
          <a:p>
            <a:pPr lvl="0" algn="just">
              <a:spcAft>
                <a:spcPts val="0"/>
              </a:spcAft>
              <a:buFont typeface="Symbol"/>
              <a:buChar char=""/>
            </a:pP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Предоставление каждому ребенку возможность обучения и воспитания на родном языке, формирование у детей основ нравственности на лучших образцах национальной культуры, народных традициях и обычаях.</a:t>
            </a:r>
          </a:p>
          <a:p>
            <a:pPr lvl="0" algn="just">
              <a:spcAft>
                <a:spcPts val="0"/>
              </a:spcAft>
              <a:buFont typeface="Symbol"/>
              <a:buChar char=""/>
            </a:pP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Создание благоприятных условий для воспитания толерантной личности – привития любви и уважения к людям другой национальности, к их культурным ценностям. </a:t>
            </a:r>
          </a:p>
          <a:p>
            <a:pPr lvl="0" algn="just">
              <a:spcAft>
                <a:spcPts val="0"/>
              </a:spcAft>
              <a:buFont typeface="Symbol"/>
              <a:buChar char=""/>
            </a:pP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Ознакомление с природой родного края, формирование экологической культуры.</a:t>
            </a:r>
          </a:p>
          <a:p>
            <a:pPr lvl="0" algn="just">
              <a:spcAft>
                <a:spcPts val="0"/>
              </a:spcAft>
              <a:buFont typeface="Symbol"/>
              <a:buChar char=""/>
            </a:pP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Ознакомление детей с особенностями жизни и быта народов, населяющих Республику Татарстан, праздниками, событиями общественной жизни республики, символиками РТ и РФ, памятниками архитектуры, декоративно-прикладным искусством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4709">
            <a:off x="7039589" y="5435559"/>
            <a:ext cx="1779635" cy="1418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6877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/>
                <a:ea typeface="Times New Roman"/>
              </a:rPr>
            </a:br>
            <a:r>
              <a:rPr lang="ru-RU" dirty="0" smtClean="0">
                <a:solidFill>
                  <a:srgbClr val="FF0000"/>
                </a:solidFill>
                <a:latin typeface="Times New Roman"/>
                <a:ea typeface="Times New Roman"/>
              </a:rPr>
              <a:t>Учебно-методический 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</a:rPr>
              <a:t>комплект:</a:t>
            </a:r>
            <a:br>
              <a:rPr lang="ru-RU" dirty="0">
                <a:solidFill>
                  <a:srgbClr val="FF0000"/>
                </a:solidFill>
                <a:latin typeface="Times New Roman"/>
                <a:ea typeface="Times New Roman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sz="1800" dirty="0" smtClean="0">
                <a:solidFill>
                  <a:schemeClr val="tx2"/>
                </a:solidFill>
                <a:latin typeface="Times New Roman"/>
                <a:ea typeface="Times New Roman"/>
              </a:rPr>
              <a:t>- 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обучение русскоязычных детей татарскому языку - УМК для детей 4-7 лет «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Times New Roman"/>
              </a:rPr>
              <a:t>Татарча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Times New Roman"/>
              </a:rPr>
              <a:t>сэйлэшэбез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» (Говорим по-татарски)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Times New Roman"/>
              </a:rPr>
              <a:t>Зарипова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 З. М.,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Times New Roman"/>
              </a:rPr>
              <a:t>Кидрячева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 Р. Г., Исаева Р. С и др.</a:t>
            </a:r>
          </a:p>
          <a:p>
            <a:pPr>
              <a:spcAft>
                <a:spcPts val="0"/>
              </a:spcAft>
            </a:pP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- обучение детей татарской национальности родному языку – УМК для детей 2-7 лет</a:t>
            </a:r>
          </a:p>
          <a:p>
            <a:pPr marL="0" indent="0">
              <a:spcAft>
                <a:spcPts val="0"/>
              </a:spcAft>
              <a:buNone/>
              <a:tabLst>
                <a:tab pos="640080" algn="l"/>
              </a:tabLst>
            </a:pP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 «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Times New Roman"/>
              </a:rPr>
              <a:t>Туган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Times New Roman"/>
              </a:rPr>
              <a:t>телдэ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Times New Roman"/>
              </a:rPr>
              <a:t>сэйлэшэбез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» (Говорим на родном языке,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Times New Roman"/>
              </a:rPr>
              <a:t>Хазратова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 Ф. В,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Times New Roman"/>
              </a:rPr>
              <a:t>Зарипова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Times New Roman"/>
              </a:rPr>
              <a:t> З. М.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640080" algn="l"/>
              </a:tabLst>
            </a:pPr>
            <a:r>
              <a:rPr lang="ru-RU" sz="1800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	Основная цель УМК “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Татарча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сөйләшәбез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” - формирование правильной устной татарской  речи русскоязычных детей дошкольного возраста. УМК “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Татарча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сөйләшәбез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” разработаны для: средней группы, старшей группы, подготовительной к школе группе.</a:t>
            </a:r>
            <a:endParaRPr lang="ru-RU" sz="1800" dirty="0">
              <a:solidFill>
                <a:schemeClr val="tx2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640080" algn="l"/>
              </a:tabLst>
            </a:pPr>
            <a:r>
              <a:rPr lang="ru-RU" sz="1800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	Проект УМК по обучению русскоязычных детей татарскому языку состоит из трех частей: «Минем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өем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» (для средней группы), «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Уйный-уйный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үсәбез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» (для старшей группы),  «Без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инде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зурлар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мәктәпкә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илтә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800" dirty="0" err="1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юллар</a:t>
            </a:r>
            <a:r>
              <a:rPr lang="ru-RU" sz="1800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» (подготовительной к школе группы).</a:t>
            </a:r>
            <a:endParaRPr lang="ru-RU" sz="1800" dirty="0">
              <a:solidFill>
                <a:schemeClr val="tx2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101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Психолого-педагогические </a:t>
            </a:r>
            <a:r>
              <a:rPr lang="ru-RU" sz="36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условия: </a:t>
            </a:r>
            <a:r>
              <a:rPr lang="ru-RU" dirty="0">
                <a:ea typeface="Calibri"/>
                <a:cs typeface="Times New Roman"/>
              </a:rPr>
              <a:t/>
            </a:r>
            <a:br>
              <a:rPr lang="ru-RU" dirty="0"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lvl="0" algn="just">
              <a:spcAft>
                <a:spcPts val="0"/>
              </a:spcAft>
              <a:buSzPts val="1000"/>
              <a:buFont typeface="Symbol"/>
              <a:buChar char=""/>
              <a:tabLst>
                <a:tab pos="457200" algn="l"/>
              </a:tabLst>
            </a:pPr>
            <a:r>
              <a:rPr lang="ru-RU" sz="1600" dirty="0" smtClean="0">
                <a:solidFill>
                  <a:schemeClr val="tx2"/>
                </a:solidFill>
                <a:latin typeface="Times New Roman"/>
                <a:ea typeface="Times New Roman"/>
              </a:rPr>
              <a:t>уважение </a:t>
            </a: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педагогов к человеческому достоинству воспитанников, формирование и поддержка их положительной самооценки, уверенности в собственных возможностях и способностях;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"/>
              <a:tabLst>
                <a:tab pos="457200" algn="l"/>
              </a:tabLst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использование в образовательном процессе форм и методов работы с детьми, соответствующих их возрастным и индивидуальным особенностям (недопустимость как искусственного ускорения, так и искусственного замедления развития детей);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"/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построение образовательного процесса на основе взаимодействия взрослых с детьми, ориентированного на интересы и возможности каждого ребёнка и учитывающего социальную ситуацию его развития;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"/>
              <a:tabLst>
                <a:tab pos="457200" algn="l"/>
              </a:tabLst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поддержка педагогами положительного, доброжелательного отношения детей друг к другу и взаимодействия детей друг с другом в разных видах деятельности; 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"/>
              <a:tabLst>
                <a:tab pos="457200" algn="l"/>
              </a:tabLst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поддержка инициативы и самостоятельности детей в специфических для них видах деятельности;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"/>
              <a:tabLst>
                <a:tab pos="457200" algn="l"/>
              </a:tabLst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возможность выбора детьми материалов,  видов активности, участников совместной деятельности и общения;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"/>
              <a:tabLst>
                <a:tab pos="457200" algn="l"/>
              </a:tabLst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защита детей от всех форм физического и психического насилия; </a:t>
            </a:r>
          </a:p>
          <a:p>
            <a:pPr lvl="0" algn="just">
              <a:spcAft>
                <a:spcPts val="0"/>
              </a:spcAft>
              <a:buSzPts val="1000"/>
              <a:buFont typeface="Symbol"/>
              <a:buChar char=""/>
              <a:tabLst>
                <a:tab pos="457200" algn="l"/>
              </a:tabLst>
            </a:pPr>
            <a:r>
              <a:rPr lang="ru-RU" sz="1600" dirty="0">
                <a:solidFill>
                  <a:schemeClr val="tx2"/>
                </a:solidFill>
                <a:latin typeface="Times New Roman"/>
                <a:ea typeface="Times New Roman"/>
              </a:rPr>
              <a:t>поддержка ДОУ и педагогами родителей дошкольников в воспитании детей, охране и укреплении их здоровья, вовлечение семей воспитанников непосредственно в образовательный процесс.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3112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Условия </a:t>
            </a:r>
            <a:r>
              <a:rPr lang="ru-RU" sz="36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реализации образовательной программы ДОУ</a:t>
            </a:r>
            <a:r>
              <a:rPr lang="ru-RU" sz="3600" dirty="0">
                <a:solidFill>
                  <a:srgbClr val="C00000"/>
                </a:solidFill>
                <a:ea typeface="Calibri"/>
                <a:cs typeface="Times New Roman"/>
              </a:rPr>
              <a:t/>
            </a:r>
            <a:br>
              <a:rPr lang="ru-RU" sz="3600" dirty="0">
                <a:solidFill>
                  <a:srgbClr val="C00000"/>
                </a:solidFill>
                <a:ea typeface="Calibri"/>
                <a:cs typeface="Times New Roman"/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spcAft>
                <a:spcPts val="0"/>
              </a:spcAft>
              <a:buFont typeface="Symbol"/>
              <a:buChar char=""/>
            </a:pPr>
            <a:r>
              <a:rPr lang="ru-RU" sz="2800" dirty="0" smtClean="0">
                <a:solidFill>
                  <a:schemeClr val="tx2"/>
                </a:solidFill>
                <a:latin typeface="Times New Roman"/>
                <a:ea typeface="Times New Roman"/>
              </a:rPr>
              <a:t>управление </a:t>
            </a:r>
            <a:r>
              <a:rPr lang="ru-RU" sz="2800" dirty="0">
                <a:solidFill>
                  <a:schemeClr val="tx2"/>
                </a:solidFill>
                <a:latin typeface="Times New Roman"/>
                <a:ea typeface="Times New Roman"/>
              </a:rPr>
              <a:t>реализацией программы;</a:t>
            </a:r>
          </a:p>
          <a:p>
            <a:pPr lvl="0" algn="just">
              <a:spcAft>
                <a:spcPts val="0"/>
              </a:spcAft>
              <a:buFont typeface="Symbol"/>
              <a:buChar char=""/>
            </a:pPr>
            <a:r>
              <a:rPr lang="ru-RU" sz="2800" dirty="0">
                <a:solidFill>
                  <a:schemeClr val="tx2"/>
                </a:solidFill>
                <a:latin typeface="Times New Roman"/>
                <a:ea typeface="Times New Roman"/>
              </a:rPr>
              <a:t>создание и обновление предметно-развивающей среды;</a:t>
            </a:r>
          </a:p>
          <a:p>
            <a:pPr lvl="0" algn="just">
              <a:spcAft>
                <a:spcPts val="0"/>
              </a:spcAft>
              <a:buFont typeface="Symbol"/>
              <a:buChar char=""/>
            </a:pPr>
            <a:r>
              <a:rPr lang="ru-RU" sz="2800" dirty="0">
                <a:solidFill>
                  <a:schemeClr val="tx2"/>
                </a:solidFill>
                <a:latin typeface="Times New Roman"/>
                <a:ea typeface="Times New Roman"/>
              </a:rPr>
              <a:t>постановка инновационной или экспериментальной работы;</a:t>
            </a:r>
          </a:p>
          <a:p>
            <a:pPr lvl="0" algn="just">
              <a:spcAft>
                <a:spcPts val="0"/>
              </a:spcAft>
              <a:buFont typeface="Symbol"/>
              <a:buChar char=""/>
            </a:pPr>
            <a:r>
              <a:rPr lang="ru-RU" sz="2800" dirty="0">
                <a:solidFill>
                  <a:schemeClr val="tx2"/>
                </a:solidFill>
                <a:latin typeface="Times New Roman"/>
                <a:ea typeface="Times New Roman"/>
              </a:rPr>
              <a:t>использование различных форм сотрудничества с семьей;</a:t>
            </a:r>
          </a:p>
          <a:p>
            <a:pPr lvl="0" algn="just">
              <a:spcAft>
                <a:spcPts val="0"/>
              </a:spcAft>
              <a:buFont typeface="Symbol"/>
              <a:buChar char=""/>
            </a:pPr>
            <a:r>
              <a:rPr lang="ru-RU" sz="2800" dirty="0">
                <a:solidFill>
                  <a:schemeClr val="tx2"/>
                </a:solidFill>
                <a:latin typeface="Times New Roman"/>
                <a:ea typeface="Times New Roman"/>
              </a:rPr>
              <a:t>преемственность в работе ДОУ и школы;</a:t>
            </a:r>
          </a:p>
          <a:p>
            <a:pPr lvl="0" algn="just">
              <a:spcAft>
                <a:spcPts val="0"/>
              </a:spcAft>
              <a:buFont typeface="Symbol"/>
              <a:buChar char=""/>
            </a:pPr>
            <a:r>
              <a:rPr lang="ru-RU" sz="2800" dirty="0">
                <a:solidFill>
                  <a:schemeClr val="tx2"/>
                </a:solidFill>
                <a:latin typeface="Times New Roman"/>
                <a:ea typeface="Times New Roman"/>
              </a:rPr>
              <a:t>взаимодействие ДОУ с другими учреждениями.</a:t>
            </a:r>
            <a:endParaRPr lang="ru-RU" sz="2800" dirty="0">
              <a:solidFill>
                <a:schemeClr val="tx2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644" y="4797152"/>
            <a:ext cx="1241212" cy="1430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2554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21227059"/>
              </p:ext>
            </p:extLst>
          </p:nvPr>
        </p:nvGraphicFramePr>
        <p:xfrm>
          <a:off x="899592" y="1556795"/>
          <a:ext cx="7560840" cy="456280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615616"/>
                <a:gridCol w="2887244"/>
                <a:gridCol w="2057980"/>
              </a:tblGrid>
              <a:tr h="5989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</a:rPr>
                        <a:t>Возрастная категория</a:t>
                      </a:r>
                      <a:endParaRPr lang="ru-RU" sz="24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 b="1">
                          <a:effectLst/>
                          <a:latin typeface="Times New Roman"/>
                          <a:ea typeface="Calibri"/>
                        </a:rPr>
                        <a:t>Направленность групп</a:t>
                      </a:r>
                      <a:endParaRPr lang="ru-RU" sz="240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 b="1">
                          <a:effectLst/>
                          <a:latin typeface="Times New Roman"/>
                          <a:ea typeface="Calibri"/>
                        </a:rPr>
                        <a:t>Количество групп</a:t>
                      </a:r>
                      <a:endParaRPr lang="ru-RU" sz="240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989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</a:rPr>
                        <a:t>От 2 до 3 лет</a:t>
                      </a:r>
                      <a:endParaRPr lang="ru-RU" sz="24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</a:rPr>
                        <a:t>Общеразвивающая </a:t>
                      </a:r>
                      <a:endParaRPr lang="ru-RU" sz="240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ru-RU" sz="24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9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</a:rPr>
                        <a:t>От 3 до 4 лет</a:t>
                      </a:r>
                      <a:endParaRPr lang="ru-RU" sz="24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</a:rPr>
                        <a:t>Общеразвивающая</a:t>
                      </a:r>
                      <a:endParaRPr lang="ru-RU" sz="240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 dirty="0" smtClean="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24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9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</a:rPr>
                        <a:t>От 4 до 5 лет</a:t>
                      </a:r>
                      <a:endParaRPr lang="ru-RU" sz="24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</a:rPr>
                        <a:t>Общеразвивающая</a:t>
                      </a:r>
                      <a:endParaRPr lang="ru-RU" sz="24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 dirty="0" smtClean="0">
                          <a:effectLst/>
                          <a:latin typeface="Times New Roman"/>
                          <a:ea typeface="Calibri"/>
                        </a:rPr>
                        <a:t>4</a:t>
                      </a:r>
                      <a:endParaRPr lang="ru-RU" sz="24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9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</a:rPr>
                        <a:t>От 5 до 6 лет</a:t>
                      </a:r>
                      <a:endParaRPr lang="ru-RU" sz="240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</a:rPr>
                        <a:t>Общеразвивающая</a:t>
                      </a:r>
                      <a:endParaRPr lang="ru-RU" sz="24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 dirty="0" smtClean="0">
                          <a:effectLst/>
                          <a:latin typeface="Times New Roman"/>
                          <a:ea typeface="Calibri"/>
                        </a:rPr>
                        <a:t>5</a:t>
                      </a:r>
                      <a:endParaRPr lang="ru-RU" sz="24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9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</a:rPr>
                        <a:t>От 6 до 7 лет</a:t>
                      </a:r>
                      <a:endParaRPr lang="ru-RU" sz="240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</a:rPr>
                        <a:t>Общеразвивающая</a:t>
                      </a:r>
                      <a:endParaRPr lang="ru-RU" sz="24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 dirty="0" smtClean="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24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9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</a:rPr>
                        <a:t>Всего </a:t>
                      </a:r>
                      <a:endParaRPr lang="ru-RU" sz="240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2400" dirty="0" smtClean="0">
                          <a:effectLst/>
                          <a:latin typeface="Times New Roman"/>
                          <a:ea typeface="Calibri"/>
                        </a:rPr>
                        <a:t>13-309 </a:t>
                      </a:r>
                      <a:r>
                        <a:rPr lang="ru-RU" sz="2400" dirty="0">
                          <a:effectLst/>
                          <a:latin typeface="Times New Roman"/>
                          <a:ea typeface="Calibri"/>
                        </a:rPr>
                        <a:t>детей</a:t>
                      </a:r>
                      <a:endParaRPr lang="ru-RU" sz="24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61417"/>
            <a:ext cx="826643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/>
            <a:r>
              <a:rPr 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МАДОУ «Детский сад </a:t>
            </a:r>
            <a:r>
              <a:rPr lang="ru-RU" sz="2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автономного  </a:t>
            </a:r>
            <a:r>
              <a:rPr 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вида №</a:t>
            </a:r>
            <a:r>
              <a:rPr lang="ru-RU" sz="2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108 «Счастливое </a:t>
            </a:r>
            <a:br>
              <a:rPr lang="ru-RU" sz="2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детство»</a:t>
            </a:r>
            <a:r>
              <a:rPr lang="ru-RU" sz="2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функционирует </a:t>
            </a:r>
            <a:r>
              <a:rPr lang="ru-RU" sz="2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  10 июня 2014года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627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Сведения </a:t>
            </a:r>
            <a:r>
              <a:rPr lang="ru-RU" sz="36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о квалификации педагогических кадров</a:t>
            </a:r>
            <a:r>
              <a:rPr lang="ru-RU" sz="3600" dirty="0">
                <a:solidFill>
                  <a:srgbClr val="C00000"/>
                </a:solidFill>
                <a:ea typeface="Calibri"/>
                <a:cs typeface="Times New Roman"/>
              </a:rPr>
              <a:t/>
            </a:r>
            <a:br>
              <a:rPr lang="ru-RU" sz="3600" dirty="0">
                <a:solidFill>
                  <a:srgbClr val="C00000"/>
                </a:solidFill>
                <a:ea typeface="Calibri"/>
                <a:cs typeface="Times New Roman"/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spcAft>
                <a:spcPts val="0"/>
              </a:spcAft>
              <a:buFont typeface="Courier New"/>
              <a:buChar char="o"/>
              <a:tabLst>
                <a:tab pos="228600" algn="l"/>
              </a:tabLst>
            </a:pPr>
            <a:r>
              <a:rPr lang="ru-RU" dirty="0" smtClean="0">
                <a:solidFill>
                  <a:schemeClr val="tx2"/>
                </a:solidFill>
              </a:rPr>
              <a:t>Педагог-психолог </a:t>
            </a:r>
            <a:r>
              <a:rPr lang="ru-RU" dirty="0">
                <a:solidFill>
                  <a:schemeClr val="tx2"/>
                </a:solidFill>
              </a:rPr>
              <a:t>– 1</a:t>
            </a:r>
          </a:p>
          <a:p>
            <a:pPr lvl="0" algn="just">
              <a:spcAft>
                <a:spcPts val="0"/>
              </a:spcAft>
              <a:buFont typeface="Courier New"/>
              <a:buChar char="o"/>
              <a:tabLst>
                <a:tab pos="228600" algn="l"/>
              </a:tabLst>
            </a:pPr>
            <a:r>
              <a:rPr lang="ru-RU" dirty="0">
                <a:solidFill>
                  <a:schemeClr val="tx2"/>
                </a:solidFill>
              </a:rPr>
              <a:t>Музыкальный руководитель – 2</a:t>
            </a:r>
          </a:p>
          <a:p>
            <a:pPr lvl="0" algn="just">
              <a:spcAft>
                <a:spcPts val="0"/>
              </a:spcAft>
              <a:buFont typeface="Courier New"/>
              <a:buChar char="o"/>
              <a:tabLst>
                <a:tab pos="228600" algn="l"/>
              </a:tabLst>
            </a:pPr>
            <a:r>
              <a:rPr lang="ru-RU" dirty="0">
                <a:solidFill>
                  <a:schemeClr val="tx2"/>
                </a:solidFill>
              </a:rPr>
              <a:t>Старший воспитатель-1</a:t>
            </a:r>
          </a:p>
          <a:p>
            <a:pPr lvl="0" algn="just">
              <a:spcAft>
                <a:spcPts val="0"/>
              </a:spcAft>
              <a:buFont typeface="Courier New"/>
              <a:buChar char="o"/>
              <a:tabLst>
                <a:tab pos="228600" algn="l"/>
              </a:tabLst>
            </a:pPr>
            <a:r>
              <a:rPr lang="ru-RU" dirty="0">
                <a:solidFill>
                  <a:schemeClr val="tx2"/>
                </a:solidFill>
              </a:rPr>
              <a:t>Инструктор по физической культуре-1</a:t>
            </a:r>
          </a:p>
          <a:p>
            <a:pPr lvl="0" algn="just">
              <a:spcAft>
                <a:spcPts val="0"/>
              </a:spcAft>
              <a:buFont typeface="Courier New"/>
              <a:buChar char="o"/>
              <a:tabLst>
                <a:tab pos="228600" algn="l"/>
              </a:tabLst>
            </a:pPr>
            <a:r>
              <a:rPr lang="ru-RU" dirty="0">
                <a:solidFill>
                  <a:schemeClr val="tx2"/>
                </a:solidFill>
              </a:rPr>
              <a:t>Воспитатели – 22</a:t>
            </a:r>
          </a:p>
          <a:p>
            <a:pPr lvl="0" algn="just">
              <a:spcAft>
                <a:spcPts val="0"/>
              </a:spcAft>
              <a:buFont typeface="Courier New"/>
              <a:buChar char="o"/>
              <a:tabLst>
                <a:tab pos="228600" algn="l"/>
              </a:tabLst>
            </a:pPr>
            <a:r>
              <a:rPr lang="ru-RU" dirty="0">
                <a:solidFill>
                  <a:schemeClr val="tx2"/>
                </a:solidFill>
              </a:rPr>
              <a:t>Воспитатель по обучению детей татарскому языку-2</a:t>
            </a:r>
          </a:p>
          <a:p>
            <a:pPr marL="228600" algn="ctr">
              <a:spcAft>
                <a:spcPts val="0"/>
              </a:spcAft>
            </a:pPr>
            <a:r>
              <a:rPr lang="ru-RU" sz="1100" b="1" dirty="0">
                <a:solidFill>
                  <a:srgbClr val="000000"/>
                </a:solidFill>
              </a:rPr>
              <a:t> </a:t>
            </a:r>
            <a:endParaRPr lang="ru-RU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075405"/>
            <a:ext cx="1998911" cy="1794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4640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sz="32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Особенности интеграции образовательных областей</a:t>
            </a:r>
            <a:r>
              <a:rPr lang="ru-RU" altLang="ru-RU" sz="2800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altLang="ru-RU" sz="2800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1" t="8466" r="-651" b="-8466"/>
          <a:stretch/>
        </p:blipFill>
        <p:spPr bwMode="auto">
          <a:xfrm>
            <a:off x="971600" y="1124744"/>
            <a:ext cx="7488832" cy="5040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509120"/>
            <a:ext cx="2590800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8979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" t="16617" r="-42" b="-16617"/>
          <a:stretch/>
        </p:blipFill>
        <p:spPr bwMode="auto">
          <a:xfrm>
            <a:off x="760544" y="1149920"/>
            <a:ext cx="11768184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149080"/>
            <a:ext cx="2174181" cy="2718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46286"/>
            <a:ext cx="3758357" cy="2430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Основные цели</a:t>
            </a:r>
            <a:r>
              <a:rPr lang="ru-RU" altLang="ru-RU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altLang="ru-RU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701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881" b="-7881"/>
          <a:stretch/>
        </p:blipFill>
        <p:spPr bwMode="auto">
          <a:xfrm>
            <a:off x="539552" y="697272"/>
            <a:ext cx="12386363" cy="618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76" y="4797152"/>
            <a:ext cx="1773302" cy="2235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0"/>
            <a:ext cx="70567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4000" b="1" cap="all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</a:t>
            </a:r>
            <a:r>
              <a:rPr lang="ru-RU" sz="4000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4000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</a:p>
        </p:txBody>
      </p:sp>
    </p:spTree>
    <p:extLst>
      <p:ext uri="{BB962C8B-B14F-4D97-AF65-F5344CB8AC3E}">
        <p14:creationId xmlns="" xmlns:p14="http://schemas.microsoft.com/office/powerpoint/2010/main" val="301237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91547" y="311352"/>
            <a:ext cx="8461188" cy="93610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2400" b="1" dirty="0">
                <a:solidFill>
                  <a:prstClr val="black"/>
                </a:solidFill>
              </a:rPr>
              <a:t>Основная </a:t>
            </a:r>
            <a:r>
              <a:rPr lang="ru-RU" altLang="ru-RU" sz="2400" b="1" dirty="0" smtClean="0">
                <a:solidFill>
                  <a:prstClr val="black"/>
                </a:solidFill>
              </a:rPr>
              <a:t>цель : развитие </a:t>
            </a:r>
            <a:r>
              <a:rPr lang="ru-RU" altLang="ru-RU" sz="2400" b="1" dirty="0">
                <a:solidFill>
                  <a:prstClr val="black"/>
                </a:solidFill>
              </a:rPr>
              <a:t>познавательных интересов и познавательных способностей </a:t>
            </a:r>
            <a:r>
              <a:rPr lang="ru-RU" altLang="ru-RU" sz="2400" b="1" dirty="0" smtClean="0">
                <a:solidFill>
                  <a:prstClr val="black"/>
                </a:solidFill>
              </a:rPr>
              <a:t>детей</a:t>
            </a:r>
            <a:endParaRPr lang="ru-RU" altLang="ru-RU" sz="2400" dirty="0">
              <a:solidFill>
                <a:prstClr val="black"/>
              </a:solidFill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48650" y="1268761"/>
            <a:ext cx="8353425" cy="4517169"/>
            <a:chOff x="984" y="2869"/>
            <a:chExt cx="13153" cy="6406"/>
          </a:xfrm>
          <a:solidFill>
            <a:srgbClr val="FFC000"/>
          </a:solidFill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984" y="2869"/>
              <a:ext cx="13153" cy="640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2800" b="1" dirty="0">
                  <a:solidFill>
                    <a:prstClr val="black"/>
                  </a:solidFill>
                </a:rPr>
                <a:t>Задачи познавательного </a:t>
              </a:r>
              <a:r>
                <a:rPr lang="ru-RU" altLang="ru-RU" sz="2800" b="1" dirty="0" smtClean="0">
                  <a:solidFill>
                    <a:prstClr val="black"/>
                  </a:solidFill>
                </a:rPr>
                <a:t>развития</a:t>
              </a:r>
              <a:endParaRPr lang="ru-RU" altLang="ru-RU" sz="1600" dirty="0">
                <a:solidFill>
                  <a:prstClr val="black"/>
                </a:solidFill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209" y="3600"/>
              <a:ext cx="12701" cy="1816"/>
              <a:chOff x="1751" y="3574"/>
              <a:chExt cx="12701" cy="1841"/>
            </a:xfrm>
            <a:grpFill/>
          </p:grpSpPr>
          <p:sp>
            <p:nvSpPr>
              <p:cNvPr id="11" name="Text Box 6"/>
              <p:cNvSpPr txBox="1">
                <a:spLocks noChangeArrowheads="1"/>
              </p:cNvSpPr>
              <p:nvPr/>
            </p:nvSpPr>
            <p:spPr bwMode="auto">
              <a:xfrm>
                <a:off x="1751" y="3574"/>
                <a:ext cx="12701" cy="459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sz="1600" b="1">
                    <a:solidFill>
                      <a:prstClr val="black"/>
                    </a:solidFill>
                  </a:rPr>
                  <a:t>Развитие интересов детей, любознательности и познавательной мотивации</a:t>
                </a:r>
                <a:endParaRPr lang="ru-RU" altLang="ru-RU"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1751" y="4269"/>
                <a:ext cx="12701" cy="459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sz="1600" b="1">
                    <a:solidFill>
                      <a:prstClr val="black"/>
                    </a:solidFill>
                  </a:rPr>
                  <a:t>Формирование познавательных действий, становление сознания</a:t>
                </a:r>
                <a:endParaRPr lang="ru-RU" altLang="ru-RU"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1751" y="4956"/>
                <a:ext cx="12701" cy="459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sz="1600" b="1">
                    <a:solidFill>
                      <a:prstClr val="black"/>
                    </a:solidFill>
                  </a:rPr>
                  <a:t>Р</a:t>
                </a:r>
                <a:r>
                  <a:rPr lang="en-US" altLang="ru-RU" sz="1600" b="1">
                    <a:solidFill>
                      <a:prstClr val="black"/>
                    </a:solidFill>
                  </a:rPr>
                  <a:t>азвитие воображения и творческой</a:t>
                </a:r>
                <a:r>
                  <a:rPr lang="ru-RU" altLang="ru-RU" sz="1600" b="1">
                    <a:solidFill>
                      <a:prstClr val="black"/>
                    </a:solidFill>
                  </a:rPr>
                  <a:t> </a:t>
                </a:r>
                <a:r>
                  <a:rPr lang="en-US" altLang="ru-RU" sz="1600" b="1">
                    <a:solidFill>
                      <a:prstClr val="black"/>
                    </a:solidFill>
                  </a:rPr>
                  <a:t>активности</a:t>
                </a:r>
                <a:endParaRPr lang="ru-RU" altLang="ru-RU" sz="16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1210" y="5646"/>
              <a:ext cx="12699" cy="3516"/>
              <a:chOff x="1510" y="6566"/>
              <a:chExt cx="12699" cy="3516"/>
            </a:xfrm>
            <a:grpFill/>
          </p:grpSpPr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1509" y="8267"/>
                <a:ext cx="12701" cy="795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sz="1600" b="1">
                    <a:solidFill>
                      <a:prstClr val="black"/>
                    </a:solidFill>
                  </a:rPr>
                  <a:t>Формирование первичных представлений о малой родине и Отечестве, представлений о социокультурных ценностях народа, об отечественных традициях и праздниках</a:t>
                </a:r>
                <a:endParaRPr lang="ru-RU" altLang="ru-RU"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Text Box 11"/>
              <p:cNvSpPr txBox="1">
                <a:spLocks noChangeArrowheads="1"/>
              </p:cNvSpPr>
              <p:nvPr/>
            </p:nvSpPr>
            <p:spPr bwMode="auto">
              <a:xfrm>
                <a:off x="1509" y="6566"/>
                <a:ext cx="12701" cy="1473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sz="1600" b="1">
                    <a:solidFill>
                      <a:prstClr val="black"/>
                    </a:solidFill>
                  </a:rPr>
                  <a:t>Формирование первичных представлений о себе, других людях, объектах окружающего мира, о свойствах и отношениях объектов окружающего мира </a:t>
                </a:r>
                <a:r>
                  <a:rPr lang="ru-RU" altLang="ru-RU" sz="1400">
                    <a:solidFill>
                      <a:prstClr val="black"/>
                    </a:solidFill>
                  </a:rPr>
                  <a:t>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    </a:r>
              </a:p>
            </p:txBody>
          </p:sp>
          <p:sp>
            <p:nvSpPr>
              <p:cNvPr id="10" name="Text Box 12"/>
              <p:cNvSpPr txBox="1">
                <a:spLocks noChangeArrowheads="1"/>
              </p:cNvSpPr>
              <p:nvPr/>
            </p:nvSpPr>
            <p:spPr bwMode="auto">
              <a:xfrm>
                <a:off x="1509" y="9287"/>
                <a:ext cx="12701" cy="795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sz="1600" b="1">
                    <a:solidFill>
                      <a:prstClr val="black"/>
                    </a:solidFill>
                  </a:rPr>
                  <a:t>Формирование первичных представлений о планете Земля как общем доме людей, </a:t>
                </a:r>
              </a:p>
              <a:p>
                <a:pPr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sz="1600" b="1">
                    <a:solidFill>
                      <a:prstClr val="black"/>
                    </a:solidFill>
                  </a:rPr>
                  <a:t>об особенностях её природы, многообразии стран и народов</a:t>
                </a:r>
                <a:endParaRPr lang="ru-RU" altLang="ru-RU" sz="1600">
                  <a:solidFill>
                    <a:prstClr val="black"/>
                  </a:solidFill>
                </a:endParaRPr>
              </a:p>
            </p:txBody>
          </p:sp>
        </p:grpSp>
      </p:grp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133" y="5571309"/>
            <a:ext cx="1183980" cy="1286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9706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61" name="Picture 2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9978" t="21672" r="9978" b="-21672"/>
          <a:stretch/>
        </p:blipFill>
        <p:spPr bwMode="auto">
          <a:xfrm>
            <a:off x="323528" y="1556792"/>
            <a:ext cx="9897087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539552" y="3429000"/>
            <a:ext cx="8136904" cy="352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6600" marR="1708785" algn="ctr">
              <a:lnSpc>
                <a:spcPct val="115000"/>
              </a:lnSpc>
              <a:spcAft>
                <a:spcPts val="0"/>
              </a:spcAft>
            </a:pP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260648"/>
            <a:ext cx="74888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40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</a:t>
            </a:r>
            <a:r>
              <a:rPr lang="ru-RU" sz="4000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699327"/>
            <a:ext cx="1773302" cy="2235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5928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309881" y="116632"/>
            <a:ext cx="5774288" cy="15841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Основная цель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Calibri"/>
                <a:cs typeface="+mn-cs"/>
              </a:rPr>
              <a:t>Формирование устной речи и навыков речевого общения с окружающими</a:t>
            </a:r>
            <a:br>
              <a:rPr lang="ru-RU" b="1" dirty="0">
                <a:solidFill>
                  <a:prstClr val="black"/>
                </a:solidFill>
                <a:latin typeface="Calibri"/>
                <a:cs typeface="+mn-cs"/>
              </a:rPr>
            </a:br>
            <a:r>
              <a:rPr lang="ru-RU" b="1" dirty="0">
                <a:solidFill>
                  <a:prstClr val="black"/>
                </a:solidFill>
                <a:latin typeface="Calibri"/>
                <a:cs typeface="+mn-cs"/>
              </a:rPr>
              <a:t>на основе овладения литературным языком своего народа</a:t>
            </a:r>
            <a:endParaRPr lang="ru-RU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grpSp>
        <p:nvGrpSpPr>
          <p:cNvPr id="4" name="Группа 15"/>
          <p:cNvGrpSpPr>
            <a:grpSpLocks/>
          </p:cNvGrpSpPr>
          <p:nvPr/>
        </p:nvGrpSpPr>
        <p:grpSpPr bwMode="auto">
          <a:xfrm>
            <a:off x="309881" y="2665552"/>
            <a:ext cx="8654724" cy="4176712"/>
            <a:chOff x="93674" y="2161481"/>
            <a:chExt cx="8654511" cy="417646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93674" y="2161481"/>
              <a:ext cx="8654511" cy="417646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  <a:cs typeface="+mn-cs"/>
                </a:rPr>
                <a:t>Задачи речевого развития</a:t>
              </a:r>
              <a:r>
                <a:rPr lang="en-US" sz="2000" b="1" dirty="0">
                  <a:solidFill>
                    <a:srgbClr val="C00000"/>
                  </a:solidFill>
                  <a:latin typeface="Calibri"/>
                  <a:cs typeface="+mn-cs"/>
                </a:rPr>
                <a:t/>
              </a:r>
              <a:br>
                <a:rPr lang="en-US" sz="2000" b="1" dirty="0">
                  <a:solidFill>
                    <a:srgbClr val="C00000"/>
                  </a:solidFill>
                  <a:latin typeface="Calibri"/>
                  <a:cs typeface="+mn-cs"/>
                </a:rPr>
              </a:br>
              <a:endParaRPr lang="ru-RU" sz="1600" dirty="0">
                <a:solidFill>
                  <a:srgbClr val="C00000"/>
                </a:solidFill>
                <a:latin typeface="Calibri"/>
                <a:cs typeface="+mn-cs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539414" y="2637547"/>
              <a:ext cx="7958594" cy="3311287"/>
              <a:chOff x="1060" y="2167"/>
              <a:chExt cx="12534" cy="5212"/>
            </a:xfrm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1060" y="2167"/>
                <a:ext cx="2635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b="1" dirty="0">
                    <a:solidFill>
                      <a:prstClr val="black"/>
                    </a:solidFill>
                  </a:rPr>
                  <a:t>Овладение речью как средством общения</a:t>
                </a:r>
                <a:br>
                  <a:rPr lang="ru-RU" altLang="ru-RU" b="1" dirty="0">
                    <a:solidFill>
                      <a:prstClr val="black"/>
                    </a:solidFill>
                  </a:rPr>
                </a:br>
                <a:r>
                  <a:rPr lang="ru-RU" altLang="ru-RU" b="1" dirty="0">
                    <a:solidFill>
                      <a:prstClr val="black"/>
                    </a:solidFill>
                  </a:rPr>
                  <a:t>и культуры  </a:t>
                </a:r>
                <a:endParaRPr lang="ru-RU" alt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4010" y="2167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b="1" dirty="0">
                    <a:solidFill>
                      <a:prstClr val="black"/>
                    </a:solidFill>
                  </a:rPr>
                  <a:t>Обогащение </a:t>
                </a:r>
              </a:p>
              <a:p>
                <a:pPr algn="ctr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b="1" dirty="0">
                    <a:solidFill>
                      <a:prstClr val="black"/>
                    </a:solidFill>
                  </a:rPr>
                  <a:t>активного словаря</a:t>
                </a:r>
                <a:endParaRPr lang="ru-RU" alt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9793" y="4546"/>
                <a:ext cx="3685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b="1" dirty="0">
                    <a:solidFill>
                      <a:prstClr val="black"/>
                    </a:solidFill>
                  </a:rPr>
                  <a:t>Развитие звуковой</a:t>
                </a:r>
                <a:br>
                  <a:rPr lang="ru-RU" altLang="ru-RU" b="1" dirty="0">
                    <a:solidFill>
                      <a:prstClr val="black"/>
                    </a:solidFill>
                  </a:rPr>
                </a:br>
                <a:r>
                  <a:rPr lang="ru-RU" altLang="ru-RU" b="1" dirty="0">
                    <a:solidFill>
                      <a:prstClr val="black"/>
                    </a:solidFill>
                  </a:rPr>
                  <a:t>и интонационной</a:t>
                </a:r>
              </a:p>
              <a:p>
                <a:pPr algn="ctr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b="1" dirty="0">
                    <a:solidFill>
                      <a:prstClr val="black"/>
                    </a:solidFill>
                  </a:rPr>
                  <a:t>культуры речи, фонематического слуха</a:t>
                </a:r>
                <a:endParaRPr lang="ru-RU" alt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845" y="2167"/>
                <a:ext cx="3743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b="1" dirty="0">
                    <a:solidFill>
                      <a:prstClr val="black"/>
                    </a:solidFill>
                  </a:rPr>
                  <a:t>Развитие связной, грамматически правильной диалогической и монологической речи</a:t>
                </a:r>
                <a:endParaRPr lang="ru-RU" alt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11044" y="2180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b="1" dirty="0">
                    <a:solidFill>
                      <a:prstClr val="black"/>
                    </a:solidFill>
                  </a:rPr>
                  <a:t>Развитие речевого творчества</a:t>
                </a:r>
                <a:endParaRPr lang="ru-RU" alt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1060" y="4546"/>
                <a:ext cx="3970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b="1" dirty="0">
                    <a:solidFill>
                      <a:prstClr val="black"/>
                    </a:solidFill>
                  </a:rPr>
                  <a:t>Знакомство с книжной культурой, детской литературой, понимание на слух текстов различных жанров детской литературы</a:t>
                </a:r>
                <a:endParaRPr lang="ru-RU" alt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5595" y="4546"/>
                <a:ext cx="3688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ru-RU" b="1" dirty="0">
                    <a:solidFill>
                      <a:prstClr val="black"/>
                    </a:solidFill>
                  </a:rPr>
                  <a:t>Формирование звуковой аналитико-синтетической активности как предпосылки обучения грамоте</a:t>
                </a:r>
                <a:endParaRPr lang="ru-RU" altLang="ru-RU" dirty="0">
                  <a:solidFill>
                    <a:prstClr val="black"/>
                  </a:solidFill>
                </a:endParaRPr>
              </a:p>
            </p:txBody>
          </p:sp>
        </p:grpSp>
      </p:grpSp>
      <p:pic>
        <p:nvPicPr>
          <p:cNvPr id="14" name="Picture 6" descr="D:\Изображения\Картинки детей\x_0693c1f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927989" flipH="1">
            <a:off x="6302739" y="6371"/>
            <a:ext cx="2763055" cy="2817879"/>
          </a:xfrm>
          <a:prstGeom prst="flowChartConnector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263406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Розовая тисненая бумага"/>
          <p:cNvSpPr txBox="1">
            <a:spLocks noChangeArrowheads="1"/>
          </p:cNvSpPr>
          <p:nvPr/>
        </p:nvSpPr>
        <p:spPr bwMode="auto">
          <a:xfrm>
            <a:off x="521779" y="1053466"/>
            <a:ext cx="8135937" cy="15843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2800" b="1" dirty="0">
                <a:solidFill>
                  <a:prstClr val="black"/>
                </a:solidFill>
              </a:rPr>
              <a:t>Цель</a:t>
            </a:r>
          </a:p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altLang="ru-RU" sz="2000" b="1" i="1" dirty="0">
                <a:solidFill>
                  <a:prstClr val="black"/>
                </a:solidFill>
              </a:rPr>
              <a:t> </a:t>
            </a:r>
            <a:r>
              <a:rPr lang="ru-RU" altLang="ru-RU" b="1" i="1" dirty="0">
                <a:solidFill>
                  <a:prstClr val="black"/>
                </a:solidFill>
              </a:rPr>
              <a:t>гармоничное физическое развитие</a:t>
            </a:r>
          </a:p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altLang="ru-RU" b="1" i="1" dirty="0">
                <a:solidFill>
                  <a:prstClr val="black"/>
                </a:solidFill>
              </a:rPr>
              <a:t> формирование интереса и ценностного отношения к занятиям физической культурой</a:t>
            </a:r>
          </a:p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altLang="ru-RU" b="1" i="1" dirty="0">
                <a:solidFill>
                  <a:prstClr val="black"/>
                </a:solidFill>
              </a:rPr>
              <a:t> формирование основ здорового образа жизни</a:t>
            </a:r>
            <a:endParaRPr lang="ru-RU" altLang="ru-RU" b="1" dirty="0">
              <a:solidFill>
                <a:prstClr val="black"/>
              </a:solidFill>
              <a:latin typeface="Arial" pitchFamily="34" charset="0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292432" y="2996565"/>
            <a:ext cx="8208962" cy="3600450"/>
            <a:chOff x="1894" y="2008"/>
            <a:chExt cx="12927" cy="5670"/>
          </a:xfrm>
        </p:grpSpPr>
        <p:sp>
          <p:nvSpPr>
            <p:cNvPr id="5" name="Text Box 17" descr="Голубая тисненая бумага"/>
            <p:cNvSpPr txBox="1">
              <a:spLocks noChangeArrowheads="1"/>
            </p:cNvSpPr>
            <p:nvPr/>
          </p:nvSpPr>
          <p:spPr bwMode="auto">
            <a:xfrm>
              <a:off x="1894" y="2008"/>
              <a:ext cx="12927" cy="5670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1000"/>
                </a:spcAft>
              </a:pPr>
              <a:r>
                <a:rPr lang="ru-RU" altLang="ru-RU" sz="2800" b="1">
                  <a:solidFill>
                    <a:prstClr val="black"/>
                  </a:solidFill>
                </a:rPr>
                <a:t>Задачи</a:t>
              </a:r>
              <a:endParaRPr lang="ru-RU" altLang="ru-RU" sz="280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6373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</a:pPr>
              <a:r>
                <a:rPr lang="ru-RU" altLang="ru-RU" sz="1800" b="1" dirty="0">
                  <a:solidFill>
                    <a:prstClr val="black"/>
                  </a:solidFill>
                  <a:cs typeface="+mn-cs"/>
                </a:rPr>
                <a:t>Образовательные</a:t>
              </a:r>
            </a:p>
            <a:p>
              <a:pPr eaLnBrk="1" fontAlgn="auto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формирование </a:t>
              </a:r>
              <a:r>
                <a:rPr lang="ru-RU" altLang="ru-RU" sz="1600" dirty="0" err="1">
                  <a:solidFill>
                    <a:prstClr val="black"/>
                  </a:solidFill>
                  <a:cs typeface="+mn-cs"/>
                </a:rPr>
                <a:t>двигате</a:t>
              </a: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-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</a:t>
              </a:r>
              <a:r>
                <a:rPr lang="ru-RU" altLang="ru-RU" sz="1600" dirty="0" err="1">
                  <a:solidFill>
                    <a:prstClr val="black"/>
                  </a:solidFill>
                  <a:cs typeface="+mn-cs"/>
                </a:rPr>
                <a:t>льных</a:t>
              </a: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умений и навыков</a:t>
              </a:r>
            </a:p>
            <a:p>
              <a:pPr eaLnBrk="1" fontAlgn="auto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развитие физических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качеств</a:t>
              </a:r>
            </a:p>
            <a:p>
              <a:pPr eaLnBrk="1" fontAlgn="auto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овладение ребенком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элементарными знания-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ми о своем организме,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роли физических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упражнений в его жизни,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способах укрепления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собственного здоровья</a:t>
              </a:r>
              <a:endParaRPr lang="ru-RU" altLang="ru-RU" sz="1600" dirty="0">
                <a:solidFill>
                  <a:prstClr val="black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7" name="Text Box 19"/>
            <p:cNvSpPr txBox="1">
              <a:spLocks noChangeArrowheads="1"/>
            </p:cNvSpPr>
            <p:nvPr/>
          </p:nvSpPr>
          <p:spPr bwMode="auto">
            <a:xfrm>
              <a:off x="10625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</a:pPr>
              <a:r>
                <a:rPr lang="ru-RU" altLang="ru-RU" sz="1800" b="1" dirty="0">
                  <a:solidFill>
                    <a:prstClr val="black"/>
                  </a:solidFill>
                  <a:cs typeface="+mn-cs"/>
                </a:rPr>
                <a:t>Воспитательные</a:t>
              </a:r>
            </a:p>
            <a:p>
              <a:pPr eaLnBrk="1" fontAlgn="auto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формирование интереса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и потребности в занятиях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физическими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упражнениями</a:t>
              </a:r>
            </a:p>
            <a:p>
              <a:pPr eaLnBrk="1" fontAlgn="auto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разностороннее  </a:t>
              </a:r>
              <a:r>
                <a:rPr lang="ru-RU" altLang="ru-RU" sz="1600" dirty="0" err="1">
                  <a:solidFill>
                    <a:prstClr val="black"/>
                  </a:solidFill>
                  <a:cs typeface="+mn-cs"/>
                </a:rPr>
                <a:t>гармо</a:t>
              </a: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-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</a:t>
              </a:r>
              <a:r>
                <a:rPr lang="ru-RU" altLang="ru-RU" sz="1600" dirty="0" err="1">
                  <a:solidFill>
                    <a:prstClr val="black"/>
                  </a:solidFill>
                  <a:cs typeface="+mn-cs"/>
                </a:rPr>
                <a:t>ничное</a:t>
              </a: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развитие ребенка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(не только физическое,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но и умственное,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нравственное,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эстетическое, трудовое)</a:t>
              </a:r>
              <a:endParaRPr lang="ru-RU" altLang="ru-RU" sz="1800" dirty="0">
                <a:solidFill>
                  <a:prstClr val="black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8" name="Text Box 20"/>
            <p:cNvSpPr txBox="1">
              <a:spLocks noChangeArrowheads="1"/>
            </p:cNvSpPr>
            <p:nvPr/>
          </p:nvSpPr>
          <p:spPr bwMode="auto">
            <a:xfrm>
              <a:off x="2097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</a:pPr>
              <a:r>
                <a:rPr lang="ru-RU" altLang="ru-RU" sz="1800" b="1" dirty="0">
                  <a:solidFill>
                    <a:prstClr val="black"/>
                  </a:solidFill>
                  <a:cs typeface="+mn-cs"/>
                </a:rPr>
                <a:t>Оздоровительные</a:t>
              </a:r>
            </a:p>
            <a:p>
              <a:pPr eaLnBrk="1" fontAlgn="auto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охрана жизни и </a:t>
              </a:r>
              <a:r>
                <a:rPr lang="ru-RU" altLang="ru-RU" sz="1600" dirty="0" err="1">
                  <a:solidFill>
                    <a:prstClr val="black"/>
                  </a:solidFill>
                  <a:cs typeface="+mn-cs"/>
                </a:rPr>
                <a:t>укрепле</a:t>
              </a: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-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</a:t>
              </a:r>
              <a:r>
                <a:rPr lang="ru-RU" altLang="ru-RU" sz="1600" dirty="0" err="1">
                  <a:solidFill>
                    <a:prstClr val="black"/>
                  </a:solidFill>
                  <a:cs typeface="+mn-cs"/>
                </a:rPr>
                <a:t>ние</a:t>
              </a: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здоровья, </a:t>
              </a:r>
              <a:r>
                <a:rPr lang="ru-RU" altLang="ru-RU" sz="1600" dirty="0" err="1">
                  <a:solidFill>
                    <a:prstClr val="black"/>
                  </a:solidFill>
                  <a:cs typeface="+mn-cs"/>
                </a:rPr>
                <a:t>обеспече</a:t>
              </a: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-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</a:t>
              </a:r>
              <a:r>
                <a:rPr lang="ru-RU" altLang="ru-RU" sz="1600" dirty="0" err="1">
                  <a:solidFill>
                    <a:prstClr val="black"/>
                  </a:solidFill>
                  <a:cs typeface="+mn-cs"/>
                </a:rPr>
                <a:t>ние</a:t>
              </a: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нормального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функционирования всех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органов и систем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организма</a:t>
              </a:r>
            </a:p>
            <a:p>
              <a:pPr eaLnBrk="1" fontAlgn="auto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всестороннее физическое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совершенствование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функций организма</a:t>
              </a:r>
            </a:p>
            <a:p>
              <a:pPr eaLnBrk="1" fontAlgn="auto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повышение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работоспособности</a:t>
              </a:r>
              <a:br>
                <a:rPr lang="ru-RU" altLang="ru-RU" sz="1600" dirty="0">
                  <a:solidFill>
                    <a:prstClr val="black"/>
                  </a:solidFill>
                  <a:cs typeface="+mn-cs"/>
                </a:rPr>
              </a:br>
              <a:r>
                <a:rPr lang="ru-RU" altLang="ru-RU" sz="1600" dirty="0">
                  <a:solidFill>
                    <a:prstClr val="black"/>
                  </a:solidFill>
                  <a:cs typeface="+mn-cs"/>
                </a:rPr>
                <a:t>  и закаливание</a:t>
              </a:r>
            </a:p>
            <a:p>
              <a:pPr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</a:pPr>
              <a:endParaRPr lang="ru-RU" altLang="ru-RU" sz="1800" dirty="0">
                <a:solidFill>
                  <a:prstClr val="black"/>
                </a:solidFill>
                <a:latin typeface="Arial" pitchFamily="34" charset="0"/>
                <a:cs typeface="+mn-cs"/>
              </a:endParaRPr>
            </a:p>
          </p:txBody>
        </p:sp>
      </p:grp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375322" y="2637791"/>
            <a:ext cx="352425" cy="431169"/>
          </a:xfrm>
          <a:prstGeom prst="downArrow">
            <a:avLst>
              <a:gd name="adj1" fmla="val 39102"/>
              <a:gd name="adj2" fmla="val 55718"/>
            </a:avLst>
          </a:prstGeom>
          <a:gradFill rotWithShape="0">
            <a:gsLst>
              <a:gs pos="0">
                <a:srgbClr val="D99594"/>
              </a:gs>
              <a:gs pos="50000">
                <a:srgbClr val="C0504D"/>
              </a:gs>
              <a:gs pos="100000">
                <a:srgbClr val="D99594"/>
              </a:gs>
            </a:gsLst>
            <a:lin ang="5400000" scaled="1"/>
          </a:gradFill>
          <a:ln w="12700">
            <a:solidFill>
              <a:srgbClr val="C0504D"/>
            </a:solidFill>
            <a:miter lim="800000"/>
            <a:headEnd/>
            <a:tailEnd/>
          </a:ln>
          <a:effectLst>
            <a:outerShdw dist="28398" dir="3806097" algn="ctr" rotWithShape="0">
              <a:srgbClr val="622423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496" y="155248"/>
            <a:ext cx="91085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54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alibri"/>
                <a:cs typeface="+mn-cs"/>
              </a:rPr>
              <a:t>ФИЗИЧЕСКОЕ РАЗВИТИЕ</a:t>
            </a:r>
            <a:endParaRPr lang="ru-RU" sz="5400" b="1" cap="all" dirty="0">
              <a:ln/>
              <a:solidFill>
                <a:srgbClr val="002060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Calibri"/>
              <a:cs typeface="+mn-cs"/>
            </a:endParaRPr>
          </a:p>
        </p:txBody>
      </p:sp>
      <p:pic>
        <p:nvPicPr>
          <p:cNvPr id="14" name="Picture 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167" y="0"/>
            <a:ext cx="1170833" cy="1849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0738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0" y="116632"/>
            <a:ext cx="8964488" cy="14645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b">
            <a:normAutofit fontScale="77500" lnSpcReduction="2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48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</a:t>
            </a:r>
            <a:endParaRPr lang="ru-RU" sz="4800" b="1" cap="all" dirty="0">
              <a:ln/>
              <a:solidFill>
                <a:srgbClr val="002060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36987" y="1916832"/>
            <a:ext cx="8353425" cy="12239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2800" b="1" dirty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</a:rPr>
              <a:t>Основная цель</a:t>
            </a:r>
          </a:p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</a:rPr>
              <a:t>позитивная социализация детей дошкольного возраста, </a:t>
            </a:r>
          </a:p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</a:rPr>
              <a:t>приобщение </a:t>
            </a:r>
            <a:r>
              <a:rPr lang="ru-RU" altLang="ru-RU" b="1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</a:rPr>
              <a:t>к </a:t>
            </a:r>
            <a:r>
              <a:rPr lang="ru-RU" altLang="ru-RU" b="1" dirty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</a:rPr>
              <a:t>социокультурным нормам, традициям семьи,</a:t>
            </a:r>
            <a:br>
              <a:rPr lang="ru-RU" altLang="ru-RU" b="1" dirty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</a:rPr>
            </a:br>
            <a:r>
              <a:rPr lang="ru-RU" altLang="ru-RU" b="1" dirty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</a:rPr>
              <a:t>общества и государства</a:t>
            </a:r>
            <a:endParaRPr lang="ru-RU" altLang="ru-RU" dirty="0">
              <a:ln>
                <a:solidFill>
                  <a:srgbClr val="002060"/>
                </a:solidFill>
              </a:ln>
              <a:solidFill>
                <a:prstClr val="black"/>
              </a:solidFill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36987" y="3284744"/>
            <a:ext cx="8424863" cy="3594211"/>
            <a:chOff x="591" y="4071"/>
            <a:chExt cx="13266" cy="5663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591" y="4071"/>
              <a:ext cx="13266" cy="566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2800" b="1" dirty="0">
                  <a:solidFill>
                    <a:prstClr val="black"/>
                  </a:solidFill>
                </a:rPr>
                <a:t>Задачи социально-коммуникативного развития</a:t>
              </a:r>
              <a:br>
                <a:rPr lang="ru-RU" altLang="ru-RU" sz="2800" b="1" dirty="0">
                  <a:solidFill>
                    <a:prstClr val="black"/>
                  </a:solidFill>
                </a:rPr>
              </a:br>
              <a:endParaRPr lang="ru-RU" altLang="ru-RU" dirty="0">
                <a:solidFill>
                  <a:prstClr val="black"/>
                </a:solidFill>
              </a:endParaRP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706" y="4857"/>
              <a:ext cx="317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Усвоение норм</a:t>
              </a:r>
              <a:br>
                <a:rPr lang="ru-RU" altLang="ru-RU" sz="1600" dirty="0">
                  <a:solidFill>
                    <a:prstClr val="black"/>
                  </a:solidFill>
                </a:rPr>
              </a:br>
              <a:r>
                <a:rPr lang="ru-RU" altLang="ru-RU" sz="1600" dirty="0">
                  <a:solidFill>
                    <a:prstClr val="black"/>
                  </a:solidFill>
                </a:rPr>
                <a:t>и ценностей, </a:t>
              </a:r>
              <a:r>
                <a:rPr lang="ru-RU" altLang="ru-RU" sz="1600" dirty="0" err="1">
                  <a:solidFill>
                    <a:prstClr val="black"/>
                  </a:solidFill>
                </a:rPr>
                <a:t>приня-тых</a:t>
              </a:r>
              <a:r>
                <a:rPr lang="ru-RU" altLang="ru-RU" sz="1600" dirty="0">
                  <a:solidFill>
                    <a:prstClr val="black"/>
                  </a:solidFill>
                </a:rPr>
                <a:t> в обществе, включая моральные и нравственные </a:t>
              </a:r>
            </a:p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ценности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4106" y="4857"/>
              <a:ext cx="283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Развитие общения </a:t>
              </a:r>
            </a:p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и взаимодействия </a:t>
              </a:r>
            </a:p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ребёнка со взрослыми </a:t>
              </a:r>
            </a:p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и сверстниками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1022" y="7238"/>
              <a:ext cx="2610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Формирование готовности </a:t>
              </a:r>
            </a:p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к совместной деятельности </a:t>
              </a:r>
            </a:p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со сверстниками 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7168" y="4857"/>
              <a:ext cx="3062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Становление самостоятельности, целенаправленно-</a:t>
              </a:r>
              <a:r>
                <a:rPr lang="ru-RU" altLang="ru-RU" sz="1600" dirty="0" err="1">
                  <a:solidFill>
                    <a:prstClr val="black"/>
                  </a:solidFill>
                </a:rPr>
                <a:t>сти</a:t>
              </a:r>
              <a:r>
                <a:rPr lang="ru-RU" altLang="ru-RU" sz="1600" dirty="0">
                  <a:solidFill>
                    <a:prstClr val="black"/>
                  </a:solidFill>
                </a:rPr>
                <a:t> и </a:t>
              </a:r>
              <a:r>
                <a:rPr lang="ru-RU" altLang="ru-RU" sz="1600" dirty="0" err="1">
                  <a:solidFill>
                    <a:prstClr val="black"/>
                  </a:solidFill>
                </a:rPr>
                <a:t>саморегуля-ции</a:t>
              </a:r>
              <a:r>
                <a:rPr lang="ru-RU" altLang="ru-RU" sz="1600" dirty="0">
                  <a:solidFill>
                    <a:prstClr val="black"/>
                  </a:solidFill>
                </a:rPr>
                <a:t> собственных действий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0512" y="4857"/>
              <a:ext cx="3120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Развитие </a:t>
              </a:r>
              <a:r>
                <a:rPr lang="ru-RU" altLang="ru-RU" sz="1600" dirty="0" err="1">
                  <a:solidFill>
                    <a:prstClr val="black"/>
                  </a:solidFill>
                </a:rPr>
                <a:t>социаль-ного</a:t>
              </a:r>
              <a:r>
                <a:rPr lang="ru-RU" altLang="ru-RU" sz="1600" dirty="0">
                  <a:solidFill>
                    <a:prstClr val="black"/>
                  </a:solidFill>
                </a:rPr>
                <a:t> и </a:t>
              </a:r>
              <a:r>
                <a:rPr lang="ru-RU" altLang="ru-RU" sz="1600" dirty="0" err="1">
                  <a:solidFill>
                    <a:prstClr val="black"/>
                  </a:solidFill>
                </a:rPr>
                <a:t>эмоциональ-ного</a:t>
              </a:r>
              <a:r>
                <a:rPr lang="ru-RU" altLang="ru-RU" sz="1600" dirty="0">
                  <a:solidFill>
                    <a:prstClr val="black"/>
                  </a:solidFill>
                </a:rPr>
                <a:t> интеллекта, </a:t>
              </a:r>
            </a:p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эмоциональной отзывчивости, </a:t>
              </a:r>
            </a:p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сопереживания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706" y="7238"/>
              <a:ext cx="4534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Формирование уважительного отношения и чувства принадлежности к своей семье и к сообществу детей</a:t>
              </a:r>
              <a:br>
                <a:rPr lang="ru-RU" altLang="ru-RU" sz="1600" dirty="0">
                  <a:solidFill>
                    <a:prstClr val="black"/>
                  </a:solidFill>
                </a:rPr>
              </a:br>
              <a:r>
                <a:rPr lang="ru-RU" altLang="ru-RU" sz="1600" dirty="0">
                  <a:solidFill>
                    <a:prstClr val="black"/>
                  </a:solidFill>
                </a:rPr>
                <a:t>и взрослых в Организации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5468" y="7238"/>
              <a:ext cx="2495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Формирование позитивных установок</a:t>
              </a:r>
              <a:br>
                <a:rPr lang="ru-RU" altLang="ru-RU" sz="1600" dirty="0">
                  <a:solidFill>
                    <a:prstClr val="black"/>
                  </a:solidFill>
                </a:rPr>
              </a:br>
              <a:r>
                <a:rPr lang="ru-RU" altLang="ru-RU" sz="1600" dirty="0">
                  <a:solidFill>
                    <a:prstClr val="black"/>
                  </a:solidFill>
                </a:rPr>
                <a:t>к различным</a:t>
              </a:r>
              <a:br>
                <a:rPr lang="ru-RU" altLang="ru-RU" sz="1600" dirty="0">
                  <a:solidFill>
                    <a:prstClr val="black"/>
                  </a:solidFill>
                </a:rPr>
              </a:br>
              <a:r>
                <a:rPr lang="ru-RU" altLang="ru-RU" sz="1600" dirty="0">
                  <a:solidFill>
                    <a:prstClr val="black"/>
                  </a:solidFill>
                </a:rPr>
                <a:t>видам труда</a:t>
              </a:r>
              <a:br>
                <a:rPr lang="ru-RU" altLang="ru-RU" sz="1600" dirty="0">
                  <a:solidFill>
                    <a:prstClr val="black"/>
                  </a:solidFill>
                </a:rPr>
              </a:br>
              <a:r>
                <a:rPr lang="ru-RU" altLang="ru-RU" sz="1600" dirty="0">
                  <a:solidFill>
                    <a:prstClr val="black"/>
                  </a:solidFill>
                </a:rPr>
                <a:t>и творчества 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8188" y="7238"/>
              <a:ext cx="2607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altLang="ru-RU" sz="1600" dirty="0">
                  <a:solidFill>
                    <a:prstClr val="black"/>
                  </a:solidFill>
                </a:rPr>
                <a:t>Формирование основ безопасного поведения</a:t>
              </a:r>
              <a:br>
                <a:rPr lang="ru-RU" altLang="ru-RU" sz="1600" dirty="0">
                  <a:solidFill>
                    <a:prstClr val="black"/>
                  </a:solidFill>
                </a:rPr>
              </a:br>
              <a:r>
                <a:rPr lang="ru-RU" altLang="ru-RU" sz="1600" dirty="0">
                  <a:solidFill>
                    <a:prstClr val="black"/>
                  </a:solidFill>
                </a:rPr>
                <a:t>в быту, социуме, природе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9665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419872" y="1628800"/>
            <a:ext cx="2304256" cy="13679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prstClr val="black"/>
                </a:solidFill>
              </a:rPr>
              <a:t>Развитие игровой </a:t>
            </a:r>
            <a:r>
              <a:rPr lang="ru-RU" altLang="ru-RU" sz="1600" b="1" dirty="0" smtClean="0">
                <a:solidFill>
                  <a:prstClr val="black"/>
                </a:solidFill>
              </a:rPr>
              <a:t>деятельности</a:t>
            </a:r>
            <a:endParaRPr lang="ru-RU" altLang="ru-RU" sz="1600" dirty="0">
              <a:solidFill>
                <a:prstClr val="black"/>
              </a:solidFill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419872" y="3356992"/>
            <a:ext cx="2334988" cy="14264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prstClr val="black"/>
                </a:solidFill>
              </a:rPr>
              <a:t>Формирование основ безопасного поведения в быту, социуме, природе</a:t>
            </a:r>
            <a:endParaRPr lang="ru-RU" altLang="ru-RU" sz="1600" dirty="0">
              <a:solidFill>
                <a:prstClr val="black"/>
              </a:solidFill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70121" y="3477244"/>
            <a:ext cx="2304257" cy="12797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prstClr val="black"/>
                </a:solidFill>
              </a:rPr>
              <a:t>Трудовое воспитание</a:t>
            </a:r>
            <a:endParaRPr lang="ru-RU" altLang="ru-RU" sz="1600" dirty="0">
              <a:solidFill>
                <a:prstClr val="black"/>
              </a:solidFill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6414562" y="3400294"/>
            <a:ext cx="2363618" cy="12875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dirty="0">
                <a:solidFill>
                  <a:prstClr val="black"/>
                </a:solidFill>
              </a:rPr>
              <a:t>Патриотическое воспитание детей дошкольного возраста</a:t>
            </a:r>
            <a:endParaRPr lang="ru-RU" altLang="ru-RU" sz="160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6" y="4874492"/>
            <a:ext cx="2952328" cy="1957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179512" y="116633"/>
            <a:ext cx="8856984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sz="2800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sz="2800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altLang="ru-RU" sz="28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оциально-коммуникативного развития</a:t>
            </a:r>
            <a:endParaRPr lang="ru-RU" altLang="ru-RU" sz="2800" b="1" cap="all" dirty="0">
              <a:ln/>
              <a:solidFill>
                <a:srgbClr val="002060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173" y="1388865"/>
            <a:ext cx="1871663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761" y="922766"/>
            <a:ext cx="2773363" cy="2313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0335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D:\Изображения\Картинки детей\1323706457_154c9c_1.jpg"/>
          <p:cNvPicPr>
            <a:picLocks noChangeAspect="1" noChangeArrowheads="1"/>
          </p:cNvPicPr>
          <p:nvPr/>
        </p:nvPicPr>
        <p:blipFill>
          <a:blip r:embed="rId2" cstate="email">
            <a:lum bright="-10000" contrast="20000"/>
          </a:blip>
          <a:srcRect/>
          <a:stretch>
            <a:fillRect/>
          </a:stretch>
        </p:blipFill>
        <p:spPr bwMode="auto">
          <a:xfrm>
            <a:off x="6407696" y="4349721"/>
            <a:ext cx="2736304" cy="2508279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0" y="941651"/>
            <a:ext cx="1002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</a:rPr>
              <a:t>Задачи</a:t>
            </a:r>
            <a:endParaRPr lang="ru-RU" dirty="0">
              <a:solidFill>
                <a:srgbClr val="002060"/>
              </a:solidFill>
              <a:latin typeface="Calibri"/>
              <a:cs typeface="+mn-cs"/>
            </a:endParaRPr>
          </a:p>
        </p:txBody>
      </p:sp>
      <p:sp>
        <p:nvSpPr>
          <p:cNvPr id="5" name="Объект 4"/>
          <p:cNvSpPr txBox="1">
            <a:spLocks/>
          </p:cNvSpPr>
          <p:nvPr/>
        </p:nvSpPr>
        <p:spPr>
          <a:xfrm>
            <a:off x="611560" y="1700808"/>
            <a:ext cx="8135937" cy="4176712"/>
          </a:xfrm>
          <a:prstGeom prst="rect">
            <a:avLst/>
          </a:prstGeom>
        </p:spPr>
        <p:txBody>
          <a:bodyPr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Развитие предпосылок ценностно – смыслового восприятия и понимания произведений искусства (словесного, музыкального, изобразительного), мира природы</a:t>
            </a:r>
          </a:p>
          <a:p>
            <a:pPr fontAlgn="auto"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Становление эстетического отношения к окружающему миру</a:t>
            </a:r>
          </a:p>
          <a:p>
            <a:pPr fontAlgn="auto"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Формирование элементарных представлений о видах искусства</a:t>
            </a:r>
          </a:p>
          <a:p>
            <a:pPr fontAlgn="auto"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Восприятие музыки, художественной литературы, фольклора</a:t>
            </a:r>
          </a:p>
          <a:p>
            <a:pPr fontAlgn="auto"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Стимулирование сопереживания персонажам художественных произведений</a:t>
            </a:r>
          </a:p>
          <a:p>
            <a:pPr fontAlgn="auto"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Реализация самостоятельной творческой деятельности детей (изобразительной, конструктивно-модельной, музыкальной и др.)</a:t>
            </a:r>
            <a:endParaRPr lang="ru-RU" b="1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0"/>
            <a:ext cx="864096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3600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</a:t>
            </a:r>
          </a:p>
        </p:txBody>
      </p:sp>
    </p:spTree>
    <p:extLst>
      <p:ext uri="{BB962C8B-B14F-4D97-AF65-F5344CB8AC3E}">
        <p14:creationId xmlns="" xmlns:p14="http://schemas.microsoft.com/office/powerpoint/2010/main" val="395886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1691680" y="332656"/>
            <a:ext cx="7180830" cy="1953336"/>
          </a:xfrm>
          <a:prstGeom prst="rect">
            <a:avLst/>
          </a:prstGeom>
        </p:spPr>
        <p:txBody>
          <a:bodyPr>
            <a:normAutofit lnSpcReduction="1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r>
              <a:rPr lang="ru-RU" sz="30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условиям реализации основной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r>
              <a:rPr lang="ru-RU" sz="30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дошкольного образования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</a:pPr>
            <a:endParaRPr lang="ru-RU" sz="2400" b="1" cap="all" dirty="0" smtClean="0">
              <a:ln/>
              <a:solidFill>
                <a:srgbClr val="4F81BD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</a:pPr>
            <a:endParaRPr lang="ru-RU" sz="2400" b="1" cap="all" dirty="0" smtClean="0">
              <a:ln/>
              <a:solidFill>
                <a:srgbClr val="4F81BD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</a:pPr>
            <a:endParaRPr lang="ru-RU" sz="3400" b="1" cap="all" dirty="0" smtClean="0">
              <a:ln/>
              <a:solidFill>
                <a:srgbClr val="4F81BD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</a:pPr>
            <a:endParaRPr lang="ru-RU" sz="2400" b="1" cap="all" dirty="0" smtClean="0">
              <a:ln/>
              <a:solidFill>
                <a:srgbClr val="4F81BD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aphicFrame>
        <p:nvGraphicFramePr>
          <p:cNvPr id="4" name="Содержимое 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31072503"/>
              </p:ext>
            </p:extLst>
          </p:nvPr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67198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67500" lnSpcReduction="2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36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развивающей предметно-пространственной среде</a:t>
            </a:r>
            <a:br>
              <a:rPr lang="ru-RU" sz="36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cap="all" dirty="0">
              <a:ln/>
              <a:solidFill>
                <a:srgbClr val="002060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755576" y="1124744"/>
            <a:ext cx="753009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 предметно-пространственная среда должна обеспечивать:</a:t>
            </a:r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>
              <a:solidFill>
                <a:prstClr val="black"/>
              </a:solidFill>
              <a:latin typeface="Calibri"/>
              <a:cs typeface="+mn-cs"/>
            </a:endParaRP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>
              <a:solidFill>
                <a:prstClr val="black"/>
              </a:solidFill>
              <a:latin typeface="Calibri"/>
              <a:cs typeface="+mn-cs"/>
            </a:endParaRP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>
              <a:solidFill>
                <a:prstClr val="black"/>
              </a:solidFill>
              <a:latin typeface="Calibri"/>
              <a:cs typeface="+mn-cs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1685206306"/>
              </p:ext>
            </p:extLst>
          </p:nvPr>
        </p:nvGraphicFramePr>
        <p:xfrm>
          <a:off x="251520" y="2060848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12451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23528" y="64874"/>
            <a:ext cx="2376264" cy="1419910"/>
            <a:chOff x="3096343" y="4075476"/>
            <a:chExt cx="1376731" cy="1210935"/>
          </a:xfrm>
        </p:grpSpPr>
        <p:sp>
          <p:nvSpPr>
            <p:cNvPr id="3" name="Овал 2"/>
            <p:cNvSpPr/>
            <p:nvPr/>
          </p:nvSpPr>
          <p:spPr>
            <a:xfrm>
              <a:off x="3096343" y="4075476"/>
              <a:ext cx="1376731" cy="1210935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4" name="Овал 4"/>
            <p:cNvSpPr/>
            <p:nvPr/>
          </p:nvSpPr>
          <p:spPr>
            <a:xfrm>
              <a:off x="3297961" y="4252813"/>
              <a:ext cx="973495" cy="856261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Требования к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результатам </a:t>
              </a:r>
              <a:r>
                <a:rPr lang="ru-RU" b="1" kern="1200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освоения Программы</a:t>
              </a:r>
              <a:endParaRPr lang="ru-RU" b="1" kern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699792" y="188640"/>
            <a:ext cx="644420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представлены в виде целевых ориентиров - социально-нормативных возрастных характеристик возможных достижений ребенка на этапе завершения уровня дошкольного образования:</a:t>
            </a:r>
          </a:p>
          <a:p>
            <a:pPr algn="just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1556792"/>
            <a:ext cx="8677472" cy="5112567"/>
          </a:xfrm>
          <a:prstGeom prst="roundRect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2000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ребёнок овладевает основными культурными способами деятельности, проявляет инициативу и самостоятельность, способен к выбору;</a:t>
            </a:r>
          </a:p>
          <a:p>
            <a:pPr algn="just"/>
            <a:r>
              <a:rPr lang="ru-RU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…ребёнок обладает установкой положительного отношения к миру, другим людям и самому себе, активно взаимодействует со сверстниками и взрослыми;</a:t>
            </a:r>
          </a:p>
          <a:p>
            <a:pPr algn="just"/>
            <a:r>
              <a:rPr lang="ru-RU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… ребенок обладает развитым воображением, владеет разными формами и видами игры, умеет подчиняться разным правилам и социальным нормам;</a:t>
            </a:r>
          </a:p>
          <a:p>
            <a:pPr algn="just"/>
            <a:r>
              <a:rPr lang="ru-RU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…ребёнок достаточно хорошо владеет устной речью, может выражать свои мысли и желания;</a:t>
            </a:r>
          </a:p>
          <a:p>
            <a:pPr algn="just"/>
            <a:r>
              <a:rPr lang="ru-RU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… ребенок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</a:p>
          <a:p>
            <a:pPr algn="just"/>
            <a:r>
              <a:rPr lang="ru-RU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… ребенок проявляет любознательность, интересуется причинно-следственными связями, </a:t>
            </a:r>
            <a:r>
              <a:rPr lang="ru-RU" b="1" dirty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бладает начальными знаниями о себе, о мире, </a:t>
            </a:r>
          </a:p>
          <a:p>
            <a:pPr algn="just"/>
            <a:endParaRPr lang="ru-RU" sz="20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200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2268" y="260648"/>
            <a:ext cx="8280920" cy="135421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indent="285750" algn="ctr"/>
            <a:r>
              <a:rPr lang="ru-RU" sz="32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 требованиях к работе с  родителями</a:t>
            </a:r>
          </a:p>
          <a:p>
            <a:pPr indent="285750" algn="just" eaLnBrk="0" hangingPunct="0"/>
            <a:r>
              <a:rPr lang="ru-RU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b="1" cap="all" dirty="0" smtClean="0">
              <a:ln/>
              <a:solidFill>
                <a:srgbClr val="002060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0280" y="1412776"/>
            <a:ext cx="8064896" cy="4392488"/>
          </a:xfrm>
          <a:prstGeom prst="roundRect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indent="285750" algn="just" eaLnBrk="0" hangingPunct="0"/>
            <a:r>
              <a:rPr lang="ru-RU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В соответствии с ФГОС ДО Детский сад обязан:</a:t>
            </a:r>
          </a:p>
          <a:p>
            <a:pPr algn="just" eaLnBrk="0" hangingPunct="0">
              <a:buFontTx/>
              <a:buChar char="•"/>
            </a:pPr>
            <a:r>
              <a:rPr lang="ru-RU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информировать   родителей   (законных        представителей) относительно целей  дошкольного  образования;</a:t>
            </a:r>
          </a:p>
          <a:p>
            <a:pPr algn="just" eaLnBrk="0" hangingPunct="0">
              <a:buFontTx/>
              <a:buChar char="•"/>
            </a:pPr>
            <a:r>
              <a:rPr lang="ru-RU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обеспечить открытость дошкольного образования;</a:t>
            </a:r>
          </a:p>
          <a:p>
            <a:pPr algn="just" eaLnBrk="0" hangingPunct="0">
              <a:buFontTx/>
              <a:buChar char="•"/>
            </a:pPr>
            <a:r>
              <a:rPr lang="ru-RU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создавать условия для участия родителей (законных представителей) в образовательной деятельности;</a:t>
            </a:r>
          </a:p>
          <a:p>
            <a:pPr algn="just" eaLnBrk="0" hangingPunct="0">
              <a:buFontTx/>
              <a:buChar char="•"/>
            </a:pPr>
            <a:r>
              <a:rPr lang="ru-RU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поддерживать родителей (законных представителей) в воспитании детей, охране и укреплении их  здоровья;</a:t>
            </a:r>
          </a:p>
          <a:p>
            <a:pPr algn="just" eaLnBrk="0" hangingPunct="0">
              <a:buFontTx/>
              <a:buChar char="•"/>
            </a:pPr>
            <a:r>
              <a:rPr lang="ru-RU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обеспечить вовлечение  семей    непосредственно в образовательную деятельность;</a:t>
            </a:r>
          </a:p>
          <a:p>
            <a:pPr algn="just" eaLnBrk="0" hangingPunct="0">
              <a:buFontTx/>
              <a:buChar char="•"/>
            </a:pPr>
            <a:r>
              <a:rPr lang="ru-RU" b="1" dirty="0" smtClean="0">
                <a:solidFill>
                  <a:srgbClr val="B22424"/>
                </a:solidFill>
                <a:latin typeface="Times New Roman" pitchFamily="18" charset="0"/>
                <a:cs typeface="Times New Roman" pitchFamily="18" charset="0"/>
              </a:rPr>
              <a:t>создавать условия для взрослых по поиску, использованию материалов, обеспечивающих реализацию Программы, в том числе в информационной среде, а также для обсуждения с родителями  (законными  представителями)   детей вопросов, связанных с реализацией Программы.</a:t>
            </a:r>
          </a:p>
        </p:txBody>
      </p:sp>
    </p:spTree>
    <p:extLst>
      <p:ext uri="{BB962C8B-B14F-4D97-AF65-F5344CB8AC3E}">
        <p14:creationId xmlns="" xmlns:p14="http://schemas.microsoft.com/office/powerpoint/2010/main" val="316514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3528" y="1700808"/>
            <a:ext cx="8568952" cy="4248472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eaLnBrk="1" hangingPunct="1"/>
            <a:r>
              <a:rPr lang="ru-RU" altLang="ru-RU" sz="3200" b="1" i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 основу совместной деятельности семьи и дошкольного учреждения</a:t>
            </a:r>
            <a:br>
              <a:rPr lang="ru-RU" altLang="ru-RU" sz="3200" b="1" i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altLang="ru-RU" sz="3200" b="1" i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заложены следующие принципы</a:t>
            </a:r>
            <a:r>
              <a:rPr lang="ru-RU" altLang="ru-RU" sz="32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: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>
          <a:xfrm>
            <a:off x="611560" y="1844824"/>
            <a:ext cx="8075240" cy="4281339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solidFill>
                  <a:srgbClr val="B22424"/>
                </a:solidFill>
              </a:rPr>
              <a:t>единый подход к процессу воспитания ребёнка;</a:t>
            </a:r>
          </a:p>
          <a:p>
            <a:pPr eaLnBrk="1" hangingPunct="1"/>
            <a:r>
              <a:rPr lang="ru-RU" altLang="ru-RU" sz="2800" b="1" dirty="0" smtClean="0">
                <a:solidFill>
                  <a:srgbClr val="B22424"/>
                </a:solidFill>
              </a:rPr>
              <a:t>открытость дошкольного учреждения для родителей;</a:t>
            </a:r>
          </a:p>
          <a:p>
            <a:pPr eaLnBrk="1" hangingPunct="1"/>
            <a:r>
              <a:rPr lang="ru-RU" altLang="ru-RU" sz="2800" b="1" dirty="0" smtClean="0">
                <a:solidFill>
                  <a:srgbClr val="B22424"/>
                </a:solidFill>
              </a:rPr>
              <a:t>взаимное доверие  во взаимоотношениях педагогов и родителей;</a:t>
            </a:r>
          </a:p>
          <a:p>
            <a:pPr eaLnBrk="1" hangingPunct="1"/>
            <a:r>
              <a:rPr lang="ru-RU" altLang="ru-RU" sz="2800" b="1" dirty="0" smtClean="0">
                <a:solidFill>
                  <a:srgbClr val="B22424"/>
                </a:solidFill>
              </a:rPr>
              <a:t>уважение и доброжелательность друг к другу;</a:t>
            </a:r>
          </a:p>
          <a:p>
            <a:pPr eaLnBrk="1" hangingPunct="1"/>
            <a:r>
              <a:rPr lang="ru-RU" altLang="ru-RU" sz="2800" b="1" dirty="0" smtClean="0">
                <a:solidFill>
                  <a:srgbClr val="B22424"/>
                </a:solidFill>
              </a:rPr>
              <a:t>дифференцированный подход к каждой семье;</a:t>
            </a:r>
          </a:p>
          <a:p>
            <a:pPr eaLnBrk="1" hangingPunct="1"/>
            <a:r>
              <a:rPr lang="ru-RU" altLang="ru-RU" sz="2800" b="1" dirty="0" smtClean="0">
                <a:solidFill>
                  <a:srgbClr val="B22424"/>
                </a:solidFill>
              </a:rPr>
              <a:t>равная ответственность родителей и педагогов. </a:t>
            </a:r>
          </a:p>
          <a:p>
            <a:pPr eaLnBrk="1" hangingPunct="1"/>
            <a:endParaRPr lang="ru-RU" altLang="ru-RU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71040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285750"/>
            <a:r>
              <a:rPr lang="ru-RU" sz="32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Основные формы взаимодействия с семьей </a:t>
            </a:r>
            <a:r>
              <a:rPr lang="ru-RU" sz="3200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200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7891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691" t="3292" r="1691" b="-3292"/>
          <a:stretch/>
        </p:blipFill>
        <p:spPr bwMode="auto">
          <a:xfrm>
            <a:off x="1043608" y="980728"/>
            <a:ext cx="10091464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D:\Картинки\Дети\дети-и-родители-рисуно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509120"/>
            <a:ext cx="2376264" cy="2141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1893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Картинки\Дети\83744985_089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6660232" y="483022"/>
            <a:ext cx="2237902" cy="301798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3" name="Picture 2" descr="D:\Картинки\Дети\83744985_089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-20936" y="72008"/>
            <a:ext cx="9008680" cy="685799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611560" y="332656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5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+mn-cs"/>
              </a:rPr>
              <a:t>БОЛЬШОЕ СПАСИБО 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036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</TotalTime>
  <Words>2061</Words>
  <Application>Microsoft Office PowerPoint</Application>
  <PresentationFormat>Экран (4:3)</PresentationFormat>
  <Paragraphs>230</Paragraphs>
  <Slides>32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Слайд 1</vt:lpstr>
      <vt:lpstr>Слайд 2</vt:lpstr>
      <vt:lpstr>Слайд 3</vt:lpstr>
      <vt:lpstr>Слайд 4</vt:lpstr>
      <vt:lpstr>«Задачи»</vt:lpstr>
      <vt:lpstr> </vt:lpstr>
      <vt:lpstr>Цели:</vt:lpstr>
      <vt:lpstr>Основные принципы и подходы:</vt:lpstr>
      <vt:lpstr>   Национально региональный компонент предусматривает следующие направления деятельности ДОУ: </vt:lpstr>
      <vt:lpstr> Учебно-методический комплект: </vt:lpstr>
      <vt:lpstr>Психолого-педагогические условия:  </vt:lpstr>
      <vt:lpstr> Условия реализации образовательной программы ДОУ </vt:lpstr>
      <vt:lpstr>МАДОУ «Детский сад автономного  вида №108 «Счастливое  детство» функционирует с  10 июня 2014года</vt:lpstr>
      <vt:lpstr> Сведения о квалификации педагогических кадров </vt:lpstr>
      <vt:lpstr>Особенности интеграции образовательных областей </vt:lpstr>
      <vt:lpstr>Основные цели  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В основу совместной деятельности семьи и дошкольного учреждения  заложены следующие принципы:</vt:lpstr>
      <vt:lpstr>Основные формы взаимодействия с семьей  </vt:lpstr>
      <vt:lpstr>Слайд 31</vt:lpstr>
      <vt:lpstr>Слайд 32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Педагогическая мастерская</dc:title>
  <dc:creator>User</dc:creator>
  <cp:lastModifiedBy>User</cp:lastModifiedBy>
  <cp:revision>51</cp:revision>
  <dcterms:created xsi:type="dcterms:W3CDTF">2013-11-19T06:28:00Z</dcterms:created>
  <dcterms:modified xsi:type="dcterms:W3CDTF">2021-01-21T09:03:39Z</dcterms:modified>
</cp:coreProperties>
</file>